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4"/>
  </p:notesMasterIdLst>
  <p:handoutMasterIdLst>
    <p:handoutMasterId r:id="rId45"/>
  </p:handoutMasterIdLst>
  <p:sldIdLst>
    <p:sldId id="328" r:id="rId2"/>
    <p:sldId id="329" r:id="rId3"/>
    <p:sldId id="330" r:id="rId4"/>
    <p:sldId id="331" r:id="rId5"/>
    <p:sldId id="289" r:id="rId6"/>
    <p:sldId id="327" r:id="rId7"/>
    <p:sldId id="290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300" r:id="rId16"/>
    <p:sldId id="301" r:id="rId17"/>
    <p:sldId id="302" r:id="rId18"/>
    <p:sldId id="303" r:id="rId19"/>
    <p:sldId id="304" r:id="rId20"/>
    <p:sldId id="305" r:id="rId21"/>
    <p:sldId id="306" r:id="rId22"/>
    <p:sldId id="307" r:id="rId23"/>
    <p:sldId id="308" r:id="rId24"/>
    <p:sldId id="309" r:id="rId25"/>
    <p:sldId id="310" r:id="rId26"/>
    <p:sldId id="311" r:id="rId27"/>
    <p:sldId id="312" r:id="rId28"/>
    <p:sldId id="313" r:id="rId29"/>
    <p:sldId id="314" r:id="rId30"/>
    <p:sldId id="315" r:id="rId31"/>
    <p:sldId id="316" r:id="rId32"/>
    <p:sldId id="317" r:id="rId33"/>
    <p:sldId id="318" r:id="rId34"/>
    <p:sldId id="319" r:id="rId35"/>
    <p:sldId id="320" r:id="rId36"/>
    <p:sldId id="321" r:id="rId37"/>
    <p:sldId id="322" r:id="rId38"/>
    <p:sldId id="323" r:id="rId39"/>
    <p:sldId id="324" r:id="rId40"/>
    <p:sldId id="325" r:id="rId41"/>
    <p:sldId id="326" r:id="rId42"/>
    <p:sldId id="332" r:id="rId43"/>
  </p:sldIdLst>
  <p:sldSz cx="9144000" cy="6858000" type="screen4x3"/>
  <p:notesSz cx="6742113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E7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099" autoAdjust="0"/>
    <p:restoredTop sz="88493" autoAdjust="0"/>
  </p:normalViewPr>
  <p:slideViewPr>
    <p:cSldViewPr showGuides="1">
      <p:cViewPr varScale="1">
        <p:scale>
          <a:sx n="103" d="100"/>
          <a:sy n="103" d="100"/>
        </p:scale>
        <p:origin x="147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18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7FDA46-7144-45FC-9F23-AB9A3F1BF2CE}" type="doc">
      <dgm:prSet loTypeId="urn:microsoft.com/office/officeart/2005/8/layout/vList2" loCatId="list" qsTypeId="urn:microsoft.com/office/officeart/2005/8/quickstyle/3d3" qsCatId="3D" csTypeId="urn:microsoft.com/office/officeart/2005/8/colors/accent3_4" csCatId="accent3" phldr="1"/>
      <dgm:spPr/>
      <dgm:t>
        <a:bodyPr/>
        <a:lstStyle/>
        <a:p>
          <a:endParaRPr lang="ru-RU"/>
        </a:p>
      </dgm:t>
    </dgm:pt>
    <dgm:pt modelId="{5EBC5731-688E-4002-894A-5FB3D603D24D}">
      <dgm:prSet phldrT="[Текст]" custT="1"/>
      <dgm:spPr>
        <a:solidFill>
          <a:schemeClr val="accent3">
            <a:lumMod val="75000"/>
          </a:scheme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 anchor="t"/>
        <a:lstStyle/>
        <a:p>
          <a:pPr algn="just">
            <a:lnSpc>
              <a:spcPct val="100000"/>
            </a:lnSpc>
          </a:pPr>
          <a:r>
            <a:rPr lang="ru-RU" altLang="ru-RU" sz="1300" b="1" dirty="0">
              <a:solidFill>
                <a:schemeClr val="tx1"/>
              </a:solidFill>
            </a:rPr>
            <a:t>Требования по охране труда </a:t>
          </a:r>
          <a:r>
            <a:rPr lang="ru-RU" sz="1300" dirty="0" smtClean="0">
              <a:solidFill>
                <a:schemeClr val="bg1"/>
              </a:solidFill>
            </a:rPr>
            <a:t>–</a:t>
          </a:r>
          <a:r>
            <a:rPr lang="ru-RU" altLang="ru-RU" sz="1300" dirty="0" smtClean="0">
              <a:solidFill>
                <a:schemeClr val="bg1"/>
              </a:solidFill>
            </a:rPr>
            <a:t> </a:t>
          </a:r>
          <a:r>
            <a:rPr lang="ru-RU" altLang="ru-RU" sz="1300" dirty="0">
              <a:solidFill>
                <a:schemeClr val="bg1"/>
              </a:solidFill>
            </a:rPr>
            <a:t>нормативные правовые предписания, направленные на сохранение жизни, </a:t>
          </a:r>
          <a:r>
            <a:rPr lang="ru-RU" altLang="ru-RU" sz="1300" dirty="0" smtClean="0">
              <a:solidFill>
                <a:schemeClr val="bg1"/>
              </a:solidFill>
            </a:rPr>
            <a:t>здоровья и работоспособности </a:t>
          </a:r>
          <a:r>
            <a:rPr lang="ru-RU" altLang="ru-RU" sz="1300" dirty="0">
              <a:solidFill>
                <a:schemeClr val="bg1"/>
              </a:solidFill>
            </a:rPr>
            <a:t>работающих в процессе трудовой деятельности, содержащиеся в нормативных правовых актах, в том числе технических нормативных правовых актах, являющихся в </a:t>
          </a:r>
          <a:r>
            <a:rPr lang="ru-RU" altLang="ru-RU" sz="1300" dirty="0" smtClean="0">
              <a:solidFill>
                <a:schemeClr val="bg1"/>
              </a:solidFill>
            </a:rPr>
            <a:t>соответствии с законодательными актами и постановлениями </a:t>
          </a:r>
          <a:r>
            <a:rPr lang="ru-RU" altLang="ru-RU" sz="1300" dirty="0">
              <a:solidFill>
                <a:schemeClr val="bg1"/>
              </a:solidFill>
            </a:rPr>
            <a:t>Правительства Республики Беларусь </a:t>
          </a:r>
          <a:r>
            <a:rPr lang="ru-RU" altLang="ru-RU" sz="1300" u="sng" dirty="0">
              <a:solidFill>
                <a:schemeClr val="bg1"/>
              </a:solidFill>
            </a:rPr>
            <a:t>обязательными для соблюдения, технических регламентах Таможенного </a:t>
          </a:r>
          <a:r>
            <a:rPr lang="ru-RU" altLang="ru-RU" sz="1300" u="sng" dirty="0" smtClean="0">
              <a:solidFill>
                <a:schemeClr val="bg1"/>
              </a:solidFill>
            </a:rPr>
            <a:t>союза и Евразийского </a:t>
          </a:r>
          <a:r>
            <a:rPr lang="ru-RU" altLang="ru-RU" sz="1300" u="sng" dirty="0">
              <a:solidFill>
                <a:schemeClr val="bg1"/>
              </a:solidFill>
            </a:rPr>
            <a:t>экономического союза, локальных правовых актах</a:t>
          </a:r>
          <a:r>
            <a:rPr lang="ru-RU" altLang="ru-RU" sz="1300" dirty="0">
              <a:solidFill>
                <a:schemeClr val="bg1"/>
              </a:solidFill>
            </a:rPr>
            <a:t>.</a:t>
          </a:r>
        </a:p>
        <a:p>
          <a:pPr algn="just">
            <a:lnSpc>
              <a:spcPct val="100000"/>
            </a:lnSpc>
          </a:pPr>
          <a:endParaRPr lang="ru-RU" sz="1300" dirty="0">
            <a:solidFill>
              <a:schemeClr val="bg1"/>
            </a:solidFill>
          </a:endParaRPr>
        </a:p>
      </dgm:t>
    </dgm:pt>
    <dgm:pt modelId="{E71C4697-6EE1-41BC-A86B-85874A363D6C}" type="parTrans" cxnId="{D107EA86-1886-4F26-A18B-1D1E16519EE1}">
      <dgm:prSet/>
      <dgm:spPr/>
      <dgm:t>
        <a:bodyPr/>
        <a:lstStyle/>
        <a:p>
          <a:endParaRPr lang="ru-RU" sz="1600"/>
        </a:p>
      </dgm:t>
    </dgm:pt>
    <dgm:pt modelId="{0B9D9690-1155-4606-8B94-3EA898B83132}" type="sibTrans" cxnId="{D107EA86-1886-4F26-A18B-1D1E16519EE1}">
      <dgm:prSet/>
      <dgm:spPr/>
      <dgm:t>
        <a:bodyPr/>
        <a:lstStyle/>
        <a:p>
          <a:endParaRPr lang="ru-RU" sz="1600"/>
        </a:p>
      </dgm:t>
    </dgm:pt>
    <dgm:pt modelId="{DE703095-B493-4C72-970C-D67D7C22E478}" type="pres">
      <dgm:prSet presAssocID="{897FDA46-7144-45FC-9F23-AB9A3F1BF2C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F996C9C-BCA9-43F6-A50F-656575357CBA}" type="pres">
      <dgm:prSet presAssocID="{5EBC5731-688E-4002-894A-5FB3D603D24D}" presName="parentText" presStyleLbl="node1" presStyleIdx="0" presStyleCnt="1" custScaleX="96628" custScaleY="656895" custLinFactNeighborX="-2957" custLinFactNeighborY="9323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7324360-39B7-47C7-A598-9067452D8966}" type="presOf" srcId="{5EBC5731-688E-4002-894A-5FB3D603D24D}" destId="{7F996C9C-BCA9-43F6-A50F-656575357CBA}" srcOrd="0" destOrd="0" presId="urn:microsoft.com/office/officeart/2005/8/layout/vList2"/>
    <dgm:cxn modelId="{F458D106-0B8D-4D25-8977-721308A2612F}" type="presOf" srcId="{897FDA46-7144-45FC-9F23-AB9A3F1BF2CE}" destId="{DE703095-B493-4C72-970C-D67D7C22E478}" srcOrd="0" destOrd="0" presId="urn:microsoft.com/office/officeart/2005/8/layout/vList2"/>
    <dgm:cxn modelId="{D107EA86-1886-4F26-A18B-1D1E16519EE1}" srcId="{897FDA46-7144-45FC-9F23-AB9A3F1BF2CE}" destId="{5EBC5731-688E-4002-894A-5FB3D603D24D}" srcOrd="0" destOrd="0" parTransId="{E71C4697-6EE1-41BC-A86B-85874A363D6C}" sibTransId="{0B9D9690-1155-4606-8B94-3EA898B83132}"/>
    <dgm:cxn modelId="{94390CD7-E31B-4FBC-8BBB-8069B3C1BBBC}" type="presParOf" srcId="{DE703095-B493-4C72-970C-D67D7C22E478}" destId="{7F996C9C-BCA9-43F6-A50F-656575357CB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996C9C-BCA9-43F6-A50F-656575357CBA}">
      <dsp:nvSpPr>
        <dsp:cNvPr id="0" name=""/>
        <dsp:cNvSpPr/>
      </dsp:nvSpPr>
      <dsp:spPr>
        <a:xfrm>
          <a:off x="12528" y="4957"/>
          <a:ext cx="2554878" cy="5071605"/>
        </a:xfrm>
        <a:prstGeom prst="roundRect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just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1300" b="1" kern="1200" dirty="0">
              <a:solidFill>
                <a:schemeClr val="tx1"/>
              </a:solidFill>
            </a:rPr>
            <a:t>Требования по охране труда </a:t>
          </a:r>
          <a:r>
            <a:rPr lang="ru-RU" sz="1300" kern="1200" dirty="0" smtClean="0">
              <a:solidFill>
                <a:schemeClr val="bg1"/>
              </a:solidFill>
            </a:rPr>
            <a:t>–</a:t>
          </a:r>
          <a:r>
            <a:rPr lang="ru-RU" altLang="ru-RU" sz="1300" kern="1200" dirty="0" smtClean="0">
              <a:solidFill>
                <a:schemeClr val="bg1"/>
              </a:solidFill>
            </a:rPr>
            <a:t> </a:t>
          </a:r>
          <a:r>
            <a:rPr lang="ru-RU" altLang="ru-RU" sz="1300" kern="1200" dirty="0">
              <a:solidFill>
                <a:schemeClr val="bg1"/>
              </a:solidFill>
            </a:rPr>
            <a:t>нормативные правовые предписания, направленные на сохранение жизни, </a:t>
          </a:r>
          <a:r>
            <a:rPr lang="ru-RU" altLang="ru-RU" sz="1300" kern="1200" dirty="0" smtClean="0">
              <a:solidFill>
                <a:schemeClr val="bg1"/>
              </a:solidFill>
            </a:rPr>
            <a:t>здоровья и работоспособности </a:t>
          </a:r>
          <a:r>
            <a:rPr lang="ru-RU" altLang="ru-RU" sz="1300" kern="1200" dirty="0">
              <a:solidFill>
                <a:schemeClr val="bg1"/>
              </a:solidFill>
            </a:rPr>
            <a:t>работающих в процессе трудовой деятельности, содержащиеся в нормативных правовых актах, в том числе технических нормативных правовых актах, являющихся в </a:t>
          </a:r>
          <a:r>
            <a:rPr lang="ru-RU" altLang="ru-RU" sz="1300" kern="1200" dirty="0" smtClean="0">
              <a:solidFill>
                <a:schemeClr val="bg1"/>
              </a:solidFill>
            </a:rPr>
            <a:t>соответствии с законодательными актами и постановлениями </a:t>
          </a:r>
          <a:r>
            <a:rPr lang="ru-RU" altLang="ru-RU" sz="1300" kern="1200" dirty="0">
              <a:solidFill>
                <a:schemeClr val="bg1"/>
              </a:solidFill>
            </a:rPr>
            <a:t>Правительства Республики Беларусь </a:t>
          </a:r>
          <a:r>
            <a:rPr lang="ru-RU" altLang="ru-RU" sz="1300" u="sng" kern="1200" dirty="0">
              <a:solidFill>
                <a:schemeClr val="bg1"/>
              </a:solidFill>
            </a:rPr>
            <a:t>обязательными для соблюдения, технических регламентах Таможенного </a:t>
          </a:r>
          <a:r>
            <a:rPr lang="ru-RU" altLang="ru-RU" sz="1300" u="sng" kern="1200" dirty="0" smtClean="0">
              <a:solidFill>
                <a:schemeClr val="bg1"/>
              </a:solidFill>
            </a:rPr>
            <a:t>союза и Евразийского </a:t>
          </a:r>
          <a:r>
            <a:rPr lang="ru-RU" altLang="ru-RU" sz="1300" u="sng" kern="1200" dirty="0">
              <a:solidFill>
                <a:schemeClr val="bg1"/>
              </a:solidFill>
            </a:rPr>
            <a:t>экономического союза, локальных правовых актах</a:t>
          </a:r>
          <a:r>
            <a:rPr lang="ru-RU" altLang="ru-RU" sz="1300" kern="1200" dirty="0">
              <a:solidFill>
                <a:schemeClr val="bg1"/>
              </a:solidFill>
            </a:rPr>
            <a:t>.</a:t>
          </a:r>
        </a:p>
        <a:p>
          <a:pPr lvl="0" algn="just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>
            <a:solidFill>
              <a:schemeClr val="bg1"/>
            </a:solidFill>
          </a:endParaRPr>
        </a:p>
      </dsp:txBody>
      <dsp:txXfrm>
        <a:off x="137247" y="129676"/>
        <a:ext cx="2305440" cy="48221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2165" cy="494031"/>
          </a:xfrm>
          <a:prstGeom prst="rect">
            <a:avLst/>
          </a:prstGeom>
        </p:spPr>
        <p:txBody>
          <a:bodyPr vert="horz" lIns="91504" tIns="45752" rIns="91504" bIns="4575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8359" y="0"/>
            <a:ext cx="2922164" cy="494031"/>
          </a:xfrm>
          <a:prstGeom prst="rect">
            <a:avLst/>
          </a:prstGeom>
        </p:spPr>
        <p:txBody>
          <a:bodyPr vert="horz" lIns="91504" tIns="45752" rIns="91504" bIns="45752" rtlCol="0"/>
          <a:lstStyle>
            <a:lvl1pPr algn="r">
              <a:defRPr sz="1200"/>
            </a:lvl1pPr>
          </a:lstStyle>
          <a:p>
            <a:fld id="{DDF89935-8B95-4358-AED3-6C75765983F5}" type="datetimeFigureOut">
              <a:rPr lang="ru-RU" smtClean="0"/>
              <a:t>28.12.2021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377044"/>
            <a:ext cx="2922165" cy="494030"/>
          </a:xfrm>
          <a:prstGeom prst="rect">
            <a:avLst/>
          </a:prstGeom>
        </p:spPr>
        <p:txBody>
          <a:bodyPr vert="horz" lIns="91504" tIns="45752" rIns="91504" bIns="4575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8359" y="9377044"/>
            <a:ext cx="2922164" cy="494030"/>
          </a:xfrm>
          <a:prstGeom prst="rect">
            <a:avLst/>
          </a:prstGeom>
        </p:spPr>
        <p:txBody>
          <a:bodyPr vert="horz" lIns="91504" tIns="45752" rIns="91504" bIns="45752" rtlCol="0" anchor="b"/>
          <a:lstStyle>
            <a:lvl1pPr algn="r">
              <a:defRPr sz="1200"/>
            </a:lvl1pPr>
          </a:lstStyle>
          <a:p>
            <a:fld id="{D48E7AA6-E3E5-4E04-8426-6889B6A6C4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0347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3" cy="495348"/>
          </a:xfrm>
          <a:prstGeom prst="rect">
            <a:avLst/>
          </a:prstGeom>
        </p:spPr>
        <p:txBody>
          <a:bodyPr vert="horz" lIns="91504" tIns="45752" rIns="91504" bIns="4575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8970" y="0"/>
            <a:ext cx="2921583" cy="495348"/>
          </a:xfrm>
          <a:prstGeom prst="rect">
            <a:avLst/>
          </a:prstGeom>
        </p:spPr>
        <p:txBody>
          <a:bodyPr vert="horz" lIns="91504" tIns="45752" rIns="91504" bIns="45752" rtlCol="0"/>
          <a:lstStyle>
            <a:lvl1pPr algn="r">
              <a:defRPr sz="1200"/>
            </a:lvl1pPr>
          </a:lstStyle>
          <a:p>
            <a:fld id="{B528F38E-8849-4515-8A54-4B7F0322E4AA}" type="datetimeFigureOut">
              <a:rPr lang="ru-RU" smtClean="0"/>
              <a:t>28.12.2021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1235075"/>
            <a:ext cx="44402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04" tIns="45752" rIns="91504" bIns="4575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4212" y="4751220"/>
            <a:ext cx="5393690" cy="3887361"/>
          </a:xfrm>
          <a:prstGeom prst="rect">
            <a:avLst/>
          </a:prstGeom>
        </p:spPr>
        <p:txBody>
          <a:bodyPr vert="horz" lIns="91504" tIns="45752" rIns="91504" bIns="45752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21583" cy="495347"/>
          </a:xfrm>
          <a:prstGeom prst="rect">
            <a:avLst/>
          </a:prstGeom>
        </p:spPr>
        <p:txBody>
          <a:bodyPr vert="horz" lIns="91504" tIns="45752" rIns="91504" bIns="4575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8970" y="9377317"/>
            <a:ext cx="2921583" cy="495347"/>
          </a:xfrm>
          <a:prstGeom prst="rect">
            <a:avLst/>
          </a:prstGeom>
        </p:spPr>
        <p:txBody>
          <a:bodyPr vert="horz" lIns="91504" tIns="45752" rIns="91504" bIns="45752" rtlCol="0" anchor="b"/>
          <a:lstStyle>
            <a:lvl1pPr algn="r">
              <a:defRPr sz="1200"/>
            </a:lvl1pPr>
          </a:lstStyle>
          <a:p>
            <a:fld id="{51CFB68A-7924-4627-B309-FA29B30C50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994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FB68A-7924-4627-B309-FA29B30C50F3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20264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FB68A-7924-4627-B309-FA29B30C50F3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57872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FB68A-7924-4627-B309-FA29B30C50F3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3888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FB68A-7924-4627-B309-FA29B30C50F3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63837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FB68A-7924-4627-B309-FA29B30C50F3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37707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FB68A-7924-4627-B309-FA29B30C50F3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79294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FB68A-7924-4627-B309-FA29B30C50F3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59293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FB68A-7924-4627-B309-FA29B30C50F3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72842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FB68A-7924-4627-B309-FA29B30C50F3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26788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FB68A-7924-4627-B309-FA29B30C50F3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568639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FB68A-7924-4627-B309-FA29B30C50F3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64948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FB68A-7924-4627-B309-FA29B30C50F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75226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FB68A-7924-4627-B309-FA29B30C50F3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898468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FB68A-7924-4627-B309-FA29B30C50F3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9503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FB68A-7924-4627-B309-FA29B30C50F3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376803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FB68A-7924-4627-B309-FA29B30C50F3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675597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FB68A-7924-4627-B309-FA29B30C50F3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741007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FB68A-7924-4627-B309-FA29B30C50F3}" type="slidenum">
              <a:rPr lang="ru-RU" smtClean="0"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882939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FB68A-7924-4627-B309-FA29B30C50F3}" type="slidenum">
              <a:rPr lang="ru-RU" smtClean="0"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815910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FB68A-7924-4627-B309-FA29B30C50F3}" type="slidenum">
              <a:rPr lang="ru-RU" smtClean="0"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778152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FB68A-7924-4627-B309-FA29B30C50F3}" type="slidenum">
              <a:rPr lang="ru-RU" smtClean="0"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13876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FB68A-7924-4627-B309-FA29B30C50F3}" type="slidenum">
              <a:rPr lang="ru-RU" smtClean="0"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92142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FB68A-7924-4627-B309-FA29B30C50F3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695100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FB68A-7924-4627-B309-FA29B30C50F3}" type="slidenum">
              <a:rPr lang="ru-RU" smtClean="0"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274292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FB68A-7924-4627-B309-FA29B30C50F3}" type="slidenum">
              <a:rPr lang="ru-RU" smtClean="0"/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593495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FB68A-7924-4627-B309-FA29B30C50F3}" type="slidenum">
              <a:rPr lang="ru-RU" smtClean="0"/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472320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FB68A-7924-4627-B309-FA29B30C50F3}" type="slidenum">
              <a:rPr lang="ru-RU" smtClean="0"/>
              <a:t>37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550041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FB68A-7924-4627-B309-FA29B30C50F3}" type="slidenum">
              <a:rPr lang="ru-RU" smtClean="0"/>
              <a:t>38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213598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FB68A-7924-4627-B309-FA29B30C50F3}" type="slidenum">
              <a:rPr lang="ru-RU" smtClean="0"/>
              <a:t>39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963393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FB68A-7924-4627-B309-FA29B30C50F3}" type="slidenum">
              <a:rPr lang="ru-RU" smtClean="0"/>
              <a:t>40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74706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FB68A-7924-4627-B309-FA29B30C50F3}" type="slidenum">
              <a:rPr lang="ru-RU" smtClean="0"/>
              <a:t>41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0380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FB68A-7924-4627-B309-FA29B30C50F3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98871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FB68A-7924-4627-B309-FA29B30C50F3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94594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FB68A-7924-4627-B309-FA29B30C50F3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3382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FB68A-7924-4627-B309-FA29B30C50F3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67213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FB68A-7924-4627-B309-FA29B30C50F3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3789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FB68A-7924-4627-B309-FA29B30C50F3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5886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17347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17347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DDB0B-81AD-4C35-8331-6F3DA62B5DD1}" type="slidenum">
              <a:rPr lang="en-US" altLang="ru-RU" smtClean="0">
                <a:solidFill>
                  <a:srgbClr val="17347D"/>
                </a:solidFill>
              </a:rPr>
              <a:pPr>
                <a:defRPr/>
              </a:pPr>
              <a:t>‹#›</a:t>
            </a:fld>
            <a:endParaRPr lang="en-US" altLang="ru-RU">
              <a:solidFill>
                <a:srgbClr val="1734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678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17347D"/>
                </a:solidFill>
              </a:rPr>
              <a:t>www.themegallery.com</a:t>
            </a: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17347D"/>
                </a:solidFill>
              </a:rPr>
              <a:t>Company Logo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633E4B-614B-4D49-9D30-F65235DBC93C}" type="slidenum">
              <a:rPr lang="en-US" altLang="ru-RU" smtClean="0">
                <a:solidFill>
                  <a:srgbClr val="17347D"/>
                </a:solidFill>
              </a:rPr>
              <a:pPr>
                <a:defRPr/>
              </a:pPr>
              <a:t>‹#›</a:t>
            </a:fld>
            <a:endParaRPr lang="en-US" altLang="ru-RU">
              <a:solidFill>
                <a:srgbClr val="1734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4252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17347D"/>
                </a:solidFill>
              </a:rPr>
              <a:t>www.themegallery.com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17347D"/>
                </a:solidFill>
              </a:rPr>
              <a:t>Company Logo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1ACE1-C6A4-45A3-859B-9AB0598A7712}" type="slidenum">
              <a:rPr lang="en-US" altLang="ru-RU" smtClean="0">
                <a:solidFill>
                  <a:srgbClr val="17347D"/>
                </a:solidFill>
              </a:rPr>
              <a:pPr>
                <a:defRPr/>
              </a:pPr>
              <a:t>‹#›</a:t>
            </a:fld>
            <a:endParaRPr lang="en-US" altLang="ru-RU">
              <a:solidFill>
                <a:srgbClr val="1734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0616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17347D"/>
                </a:solidFill>
              </a:rPr>
              <a:t>www.themegallery.com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17347D"/>
                </a:solidFill>
              </a:rPr>
              <a:t>Company Logo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39F5B-4577-4819-93B1-04D4D49DDA2B}" type="slidenum">
              <a:rPr lang="en-US" altLang="ru-RU" smtClean="0">
                <a:solidFill>
                  <a:srgbClr val="17347D"/>
                </a:solidFill>
              </a:rPr>
              <a:pPr>
                <a:defRPr/>
              </a:pPr>
              <a:t>‹#›</a:t>
            </a:fld>
            <a:endParaRPr lang="en-US" altLang="ru-RU">
              <a:solidFill>
                <a:srgbClr val="1734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1372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D:\преза\Ресурс 32@4x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307975"/>
            <a:ext cx="720725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Текст 4"/>
          <p:cNvSpPr>
            <a:spLocks noGrp="1"/>
          </p:cNvSpPr>
          <p:nvPr>
            <p:ph type="body" sz="quarter" idx="11"/>
          </p:nvPr>
        </p:nvSpPr>
        <p:spPr>
          <a:xfrm>
            <a:off x="1439655" y="164649"/>
            <a:ext cx="7246916" cy="433713"/>
          </a:xfrm>
          <a:prstGeom prst="rect">
            <a:avLst/>
          </a:prstGeom>
        </p:spPr>
        <p:txBody>
          <a:bodyPr lIns="91430" tIns="45715" rIns="91430" bIns="45715">
            <a:noAutofit/>
          </a:bodyPr>
          <a:lstStyle>
            <a:lvl1pPr marL="88890" indent="0">
              <a:spcAft>
                <a:spcPts val="0"/>
              </a:spcAft>
              <a:buNone/>
              <a:defRPr sz="2100">
                <a:solidFill>
                  <a:srgbClr val="ED2228"/>
                </a:solidFill>
                <a:latin typeface="+mj-lt"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3"/>
          </p:nvPr>
        </p:nvSpPr>
        <p:spPr>
          <a:xfrm>
            <a:off x="1439652" y="693707"/>
            <a:ext cx="7247148" cy="527049"/>
          </a:xfrm>
          <a:prstGeom prst="rect">
            <a:avLst/>
          </a:prstGeom>
        </p:spPr>
        <p:txBody>
          <a:bodyPr lIns="91430" tIns="45715" rIns="91430" bIns="45715"/>
          <a:lstStyle>
            <a:lvl1pPr marL="88890" indent="0">
              <a:spcAft>
                <a:spcPts val="0"/>
              </a:spcAft>
              <a:buNone/>
              <a:defRPr sz="1400">
                <a:solidFill>
                  <a:srgbClr val="002060"/>
                </a:solidFill>
                <a:latin typeface="+mj-lt"/>
              </a:defRPr>
            </a:lvl1pPr>
            <a:lvl2pPr marL="233745" indent="0">
              <a:buNone/>
              <a:defRPr sz="1400">
                <a:solidFill>
                  <a:srgbClr val="002060"/>
                </a:solidFill>
                <a:latin typeface="+mj-lt"/>
              </a:defRPr>
            </a:lvl2pPr>
            <a:lvl3pPr marL="467492" indent="0">
              <a:buNone/>
              <a:defRPr sz="1400">
                <a:solidFill>
                  <a:srgbClr val="002060"/>
                </a:solidFill>
                <a:latin typeface="+mj-lt"/>
              </a:defRPr>
            </a:lvl3pPr>
            <a:lvl4pPr marL="1168732" indent="0">
              <a:buNone/>
              <a:defRPr sz="1400">
                <a:solidFill>
                  <a:srgbClr val="002060"/>
                </a:solidFill>
                <a:latin typeface="+mj-lt"/>
              </a:defRPr>
            </a:lvl4pPr>
            <a:lvl5pPr marL="1558308" indent="0">
              <a:buNone/>
              <a:defRPr sz="1400">
                <a:solidFill>
                  <a:srgbClr val="002060"/>
                </a:solidFill>
                <a:latin typeface="+mj-lt"/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4"/>
          </p:nvPr>
        </p:nvSpPr>
        <p:spPr>
          <a:xfrm>
            <a:off x="647564" y="1604797"/>
            <a:ext cx="8039236" cy="4320480"/>
          </a:xfrm>
          <a:prstGeom prst="rect">
            <a:avLst/>
          </a:prstGeom>
        </p:spPr>
        <p:txBody>
          <a:bodyPr lIns="91430" tIns="45715" rIns="91430" bIns="45715"/>
          <a:lstStyle>
            <a:lvl1pPr>
              <a:buClr>
                <a:srgbClr val="E30613"/>
              </a:buClr>
              <a:buSzPct val="120000"/>
              <a:buFont typeface="Arial" panose="020B0604020202020204" pitchFamily="34" charset="0"/>
              <a:buChar char="•"/>
              <a:defRPr sz="1200">
                <a:solidFill>
                  <a:schemeClr val="accent1">
                    <a:lumMod val="10000"/>
                  </a:schemeClr>
                </a:solidFill>
              </a:defRPr>
            </a:lvl1pPr>
            <a:lvl2pPr marL="467492" indent="-233747">
              <a:buClr>
                <a:srgbClr val="E30613"/>
              </a:buClr>
              <a:buSzPct val="120000"/>
              <a:buFont typeface="Calibri Light" panose="020F0302020204030204" pitchFamily="34" charset="0"/>
              <a:buChar char="⁻"/>
              <a:defRPr sz="1100">
                <a:solidFill>
                  <a:schemeClr val="accent1">
                    <a:lumMod val="10000"/>
                  </a:schemeClr>
                </a:solidFill>
              </a:defRPr>
            </a:lvl2pPr>
            <a:lvl3pPr marL="701237" indent="-233747">
              <a:buClr>
                <a:srgbClr val="E30613"/>
              </a:buClr>
              <a:buSzPct val="120000"/>
              <a:buFont typeface="Calibri Light" panose="020F0302020204030204" pitchFamily="34" charset="0"/>
              <a:buChar char="₋"/>
              <a:defRPr sz="900">
                <a:solidFill>
                  <a:schemeClr val="accent1">
                    <a:lumMod val="10000"/>
                  </a:schemeClr>
                </a:solidFill>
              </a:defRPr>
            </a:lvl3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 lIns="77915" tIns="38958" rIns="77915" bIns="38958"/>
          <a:lstStyle>
            <a:lvl1pPr algn="r" defTabSz="779155">
              <a:defRPr sz="1000" smtClean="0">
                <a:solidFill>
                  <a:srgbClr val="002D59">
                    <a:tint val="75000"/>
                  </a:srgb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13BA26-D212-482D-A820-EDD6C47749C6}" type="slidenum">
              <a:rPr lang="en-US" altLang="ru-RU" smtClean="0">
                <a:solidFill>
                  <a:srgbClr val="17347D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ru-RU">
              <a:solidFill>
                <a:srgbClr val="1734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115762"/>
      </p:ext>
    </p:extLst>
  </p:cSld>
  <p:clrMapOvr>
    <a:masterClrMapping/>
  </p:clrMapOvr>
  <p:hf sldNum="0"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6"/>
          <p:cNvGrpSpPr>
            <a:grpSpLocks/>
          </p:cNvGrpSpPr>
          <p:nvPr/>
        </p:nvGrpSpPr>
        <p:grpSpPr bwMode="auto">
          <a:xfrm>
            <a:off x="0" y="0"/>
            <a:ext cx="9144000" cy="836613"/>
            <a:chOff x="0" y="0"/>
            <a:chExt cx="9144000" cy="836712"/>
          </a:xfrm>
        </p:grpSpPr>
        <p:pic>
          <p:nvPicPr>
            <p:cNvPr id="5" name="Рисунок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83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Рисунок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2" y="59589"/>
              <a:ext cx="648072" cy="705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1042988" y="115902"/>
              <a:ext cx="3230562" cy="43185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100" b="1" dirty="0">
                  <a:solidFill>
                    <a:srgbClr val="FFFF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Министерство </a:t>
              </a:r>
              <a:r>
                <a:rPr lang="ru-RU" sz="1100" b="1" dirty="0" smtClean="0">
                  <a:solidFill>
                    <a:srgbClr val="FFFF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труда и социальной </a:t>
              </a:r>
              <a:r>
                <a:rPr lang="ru-RU" sz="1100" b="1" dirty="0">
                  <a:solidFill>
                    <a:srgbClr val="FFFF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защиты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100" b="1" dirty="0">
                  <a:solidFill>
                    <a:srgbClr val="FFFF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Республики Беларусь</a:t>
              </a:r>
            </a:p>
          </p:txBody>
        </p:sp>
      </p:grp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495164" y="1052736"/>
            <a:ext cx="8229600" cy="792088"/>
          </a:xfrm>
        </p:spPr>
        <p:txBody>
          <a:bodyPr>
            <a:normAutofit/>
          </a:bodyPr>
          <a:lstStyle>
            <a:lvl1pPr marL="0" algn="ctr" defTabSz="914400" rtl="0" eaLnBrk="1" latinLnBrk="0" hangingPunct="1">
              <a:defRPr lang="ru-RU" sz="2400" b="1" kern="1200" dirty="0">
                <a:solidFill>
                  <a:srgbClr val="0033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467544" y="2204864"/>
            <a:ext cx="8280920" cy="3921299"/>
          </a:xfrm>
        </p:spPr>
        <p:txBody>
          <a:bodyPr>
            <a:normAutofit/>
          </a:bodyPr>
          <a:lstStyle>
            <a:lvl1pPr marL="0" indent="0" algn="just">
              <a:buFontTx/>
              <a:buNone/>
              <a:defRPr sz="1800"/>
            </a:lvl1pPr>
            <a:lvl2pPr algn="just">
              <a:defRPr sz="1800"/>
            </a:lvl2pPr>
            <a:lvl3pPr algn="just">
              <a:defRPr sz="1800"/>
            </a:lvl3pPr>
            <a:lvl4pPr algn="just">
              <a:defRPr sz="1800"/>
            </a:lvl4pPr>
            <a:lvl5pPr algn="just"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8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17347D"/>
                </a:solidFill>
              </a:rPr>
              <a:t>www.themegallery.com</a:t>
            </a:r>
          </a:p>
        </p:txBody>
      </p:sp>
      <p:sp>
        <p:nvSpPr>
          <p:cNvPr id="9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17347D"/>
                </a:solidFill>
              </a:rPr>
              <a:t>Company Logo</a:t>
            </a:r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010400" y="836613"/>
            <a:ext cx="2133600" cy="215900"/>
          </a:xfrm>
        </p:spPr>
        <p:txBody>
          <a:bodyPr/>
          <a:lstStyle>
            <a:lvl1pPr>
              <a:defRPr sz="1500" smtClean="0"/>
            </a:lvl1pPr>
          </a:lstStyle>
          <a:p>
            <a:pPr>
              <a:defRPr/>
            </a:pPr>
            <a:fld id="{C48F6E89-6806-4747-826B-10BBEB742343}" type="slidenum">
              <a:rPr lang="en-US" altLang="ru-RU" smtClean="0">
                <a:solidFill>
                  <a:srgbClr val="17347D"/>
                </a:solidFill>
              </a:rPr>
              <a:pPr>
                <a:defRPr/>
              </a:pPr>
              <a:t>‹#›</a:t>
            </a:fld>
            <a:endParaRPr lang="en-US" altLang="ru-RU">
              <a:solidFill>
                <a:srgbClr val="1734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780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17347D"/>
                </a:solidFill>
              </a:rPr>
              <a:t>www.themegallery.com</a:t>
            </a: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17347D"/>
                </a:solidFill>
              </a:rPr>
              <a:t>Company Logo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13BA26-D212-482D-A820-EDD6C47749C6}" type="slidenum">
              <a:rPr lang="en-US" altLang="ru-RU" smtClean="0">
                <a:solidFill>
                  <a:srgbClr val="17347D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ru-RU">
              <a:solidFill>
                <a:srgbClr val="1734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273400"/>
      </p:ext>
    </p:extLst>
  </p:cSld>
  <p:clrMapOvr>
    <a:masterClrMapping/>
  </p:clrMapOvr>
  <p:hf sldNum="0"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17347D"/>
                </a:solidFill>
              </a:rPr>
              <a:t>www.themegallery.com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17347D"/>
                </a:solidFill>
              </a:rPr>
              <a:t>Company Logo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B35D8-5263-4F1B-83E1-682472AF27F7}" type="slidenum">
              <a:rPr lang="en-US" altLang="ru-RU" smtClean="0">
                <a:solidFill>
                  <a:srgbClr val="17347D"/>
                </a:solidFill>
              </a:rPr>
              <a:pPr>
                <a:defRPr/>
              </a:pPr>
              <a:t>‹#›</a:t>
            </a:fld>
            <a:endParaRPr lang="en-US" altLang="ru-RU">
              <a:solidFill>
                <a:srgbClr val="1734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822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17347D"/>
                </a:solidFill>
              </a:rPr>
              <a:t>www.themegallery.com</a:t>
            </a: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17347D"/>
                </a:solidFill>
              </a:rPr>
              <a:t>Company Logo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2C140-4A8D-4C00-8236-F6B32574FD29}" type="slidenum">
              <a:rPr lang="en-US" altLang="ru-RU" smtClean="0">
                <a:solidFill>
                  <a:srgbClr val="17347D"/>
                </a:solidFill>
              </a:rPr>
              <a:pPr>
                <a:defRPr/>
              </a:pPr>
              <a:t>‹#›</a:t>
            </a:fld>
            <a:endParaRPr lang="en-US" altLang="ru-RU">
              <a:solidFill>
                <a:srgbClr val="1734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486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17347D"/>
                </a:solidFill>
              </a:rPr>
              <a:t>www.themegallery.com</a:t>
            </a: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17347D"/>
                </a:solidFill>
              </a:rPr>
              <a:t>Company Logo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07D901-B9AB-4260-9FE7-69C7F4BED03C}" type="slidenum">
              <a:rPr lang="en-US" altLang="ru-RU" smtClean="0">
                <a:solidFill>
                  <a:srgbClr val="17347D"/>
                </a:solidFill>
              </a:rPr>
              <a:pPr>
                <a:defRPr/>
              </a:pPr>
              <a:t>‹#›</a:t>
            </a:fld>
            <a:endParaRPr lang="en-US" altLang="ru-RU">
              <a:solidFill>
                <a:srgbClr val="1734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147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17347D"/>
                </a:solidFill>
              </a:rPr>
              <a:t>www.themegallery.com</a:t>
            </a: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17347D"/>
                </a:solidFill>
              </a:rPr>
              <a:t>Company Logo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B3091-CD18-40A5-8553-4A8D5D88226F}" type="slidenum">
              <a:rPr lang="en-US" altLang="ru-RU" smtClean="0">
                <a:solidFill>
                  <a:srgbClr val="17347D"/>
                </a:solidFill>
              </a:rPr>
              <a:pPr>
                <a:defRPr/>
              </a:pPr>
              <a:t>‹#›</a:t>
            </a:fld>
            <a:endParaRPr lang="en-US" altLang="ru-RU">
              <a:solidFill>
                <a:srgbClr val="1734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532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17347D"/>
                </a:solidFill>
              </a:rPr>
              <a:t>www.themegallery.com</a:t>
            </a: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17347D"/>
                </a:solidFill>
              </a:rPr>
              <a:t>Company Logo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7DAE4-DEB3-4585-A04E-8FA4BD4BD332}" type="slidenum">
              <a:rPr lang="en-US" altLang="ru-RU" smtClean="0">
                <a:solidFill>
                  <a:srgbClr val="17347D"/>
                </a:solidFill>
              </a:rPr>
              <a:pPr>
                <a:defRPr/>
              </a:pPr>
              <a:t>‹#›</a:t>
            </a:fld>
            <a:endParaRPr lang="en-US" altLang="ru-RU">
              <a:solidFill>
                <a:srgbClr val="1734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122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17347D"/>
                </a:solidFill>
              </a:rPr>
              <a:t>www.themegallery.com</a:t>
            </a: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17347D"/>
                </a:solidFill>
              </a:rPr>
              <a:t>Company Logo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A17A3-2D95-43E0-AEF0-359C48244CF6}" type="slidenum">
              <a:rPr lang="en-US" altLang="ru-RU" smtClean="0">
                <a:solidFill>
                  <a:srgbClr val="17347D"/>
                </a:solidFill>
              </a:rPr>
              <a:pPr>
                <a:defRPr/>
              </a:pPr>
              <a:t>‹#›</a:t>
            </a:fld>
            <a:endParaRPr lang="en-US" altLang="ru-RU">
              <a:solidFill>
                <a:srgbClr val="1734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953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17347D"/>
                </a:solidFill>
              </a:rPr>
              <a:t>www.themegallery.com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17347D"/>
                </a:solidFill>
              </a:rPr>
              <a:t>Company Logo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13BA26-D212-482D-A820-EDD6C47749C6}" type="slidenum">
              <a:rPr lang="en-US" altLang="ru-RU" smtClean="0">
                <a:solidFill>
                  <a:srgbClr val="17347D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ru-RU">
              <a:solidFill>
                <a:srgbClr val="17347D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</p:sldLayoutIdLst>
  <p:hf sldNum="0"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mintrud.gov.by/ru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6ADA46186983B1A772320D3F5E1E76C295BBA85C91C63813176248BE029C71D1118D011870D7222D03C244ED5C36E4C5BE5FFD0E55AEA5C7C8961C3DB6KDCFH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Relationship Id="rId4" Type="http://schemas.openxmlformats.org/officeDocument/2006/relationships/hyperlink" Target="consultantplus://offline/ref=6ADA46186983B1A772320D3F5E1E76C295BBA85C91C63813176248BE029C71D1118D011870D7222D03C244EC5832E4C5BE5FFD0E55AEA5C7C8961C3DB6KDCFH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83F16ACE842C53C7649BDB2B84CB81FCB0D9D2178E894DC5B259A40398053A7F2568F5B591F5584F3DF6707BCDF5573334399F586C63E8EC08B21A10DCD7v0K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hyperlink" Target="consultantplus://offline/ref=83F16ACE842C53C7649BDB2B84CB81FCB0D9D2178E894DC5B259A40398053A7F2568F5B591F5584F3DF6707CC7F8573334399F586C63E8EC08B21A10DCD7v0K" TargetMode="Externa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65AAA99324B897FC6286F70E7CC64D09DBB953B13097DD0ADEDCB612C52518F709FCFA51ACAE5BE94FDB842767A70903E72546674DA854AA704C572CA0y0m0H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45D49317696619650E00349F7271CA1E9A619546A531E0BB0D553C49FC02C17D92824E0909EFEDC00126558BA51E1236EAEAD932D03BDF4A695DAC9AF3O2kCO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B47AD39A44B8E529C86A612673AFC2ABAD0D9ED6F4A670C5D8DFECF6ECC781B06C9C676C89FB59B49C2E8481F59EE574FEB6FCCDABEAA018F4846D83E9W9aCI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639D14DFC70F9ABF2505DC6614E12AFB55C8018CE741AC687414B12D958EA9F0355226A3420457634D7D896CC38278C6AF03098F21A2796F6FD3100058u2TEI" TargetMode="Externa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 descr="C:\Users\Kozko.M\Desktop\шаблоны презентации\zelenyy_fon_tekstura_sploshnoy_cvet_65793_2048x1152.jpg"/>
          <p:cNvPicPr>
            <a:picLocks noChangeAspect="1" noChangeArrowheads="1"/>
          </p:cNvPicPr>
          <p:nvPr/>
        </p:nvPicPr>
        <p:blipFill>
          <a:blip r:embed="rId2"/>
          <a:srcRect l="16177"/>
          <a:stretch>
            <a:fillRect/>
          </a:stretch>
        </p:blipFill>
        <p:spPr bwMode="auto">
          <a:xfrm>
            <a:off x="-80963" y="44450"/>
            <a:ext cx="9229726" cy="698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339975" y="549275"/>
            <a:ext cx="5705475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Министерство </a:t>
            </a:r>
            <a:r>
              <a:rPr lang="ru-RU" sz="2000" b="1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труда и социальной </a:t>
            </a:r>
            <a:r>
              <a:rPr lang="ru-RU" sz="2000" b="1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защиты</a:t>
            </a:r>
          </a:p>
          <a:p>
            <a:pPr algn="ctr">
              <a:defRPr/>
            </a:pPr>
            <a:r>
              <a:rPr lang="ru-RU" sz="2000" b="1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Республики Беларусь</a:t>
            </a:r>
          </a:p>
        </p:txBody>
      </p:sp>
      <p:pic>
        <p:nvPicPr>
          <p:cNvPr id="54276" name="Рисунок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252413"/>
            <a:ext cx="1727200" cy="188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7" name="Подзаголовок 2"/>
          <p:cNvSpPr txBox="1">
            <a:spLocks/>
          </p:cNvSpPr>
          <p:nvPr/>
        </p:nvSpPr>
        <p:spPr bwMode="auto">
          <a:xfrm>
            <a:off x="3598863" y="4724400"/>
            <a:ext cx="5149850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spcBef>
                <a:spcPct val="20000"/>
              </a:spcBef>
              <a:buFont typeface="Arial" charset="0"/>
              <a:buNone/>
            </a:pPr>
            <a:r>
              <a:rPr lang="ru-RU" altLang="ru-RU" b="1" dirty="0">
                <a:solidFill>
                  <a:srgbClr val="FFFFCC"/>
                </a:solidFill>
              </a:rPr>
              <a:t>Заместитель начальника управления </a:t>
            </a:r>
            <a:r>
              <a:rPr lang="ru-RU" altLang="ru-RU" b="1" dirty="0" smtClean="0">
                <a:solidFill>
                  <a:srgbClr val="FFFFCC"/>
                </a:solidFill>
              </a:rPr>
              <a:t>охраны и государственной </a:t>
            </a:r>
            <a:r>
              <a:rPr lang="ru-RU" altLang="ru-RU" b="1" dirty="0">
                <a:solidFill>
                  <a:srgbClr val="FFFFCC"/>
                </a:solidFill>
              </a:rPr>
              <a:t>экспертизы </a:t>
            </a:r>
          </a:p>
          <a:p>
            <a:pPr algn="r">
              <a:spcBef>
                <a:spcPct val="20000"/>
              </a:spcBef>
              <a:buFont typeface="Arial" charset="0"/>
              <a:buNone/>
            </a:pPr>
            <a:r>
              <a:rPr lang="ru-RU" altLang="ru-RU" b="1" dirty="0">
                <a:solidFill>
                  <a:srgbClr val="FFFFCC"/>
                </a:solidFill>
              </a:rPr>
              <a:t>условий </a:t>
            </a:r>
            <a:r>
              <a:rPr lang="ru-RU" altLang="ru-RU" b="1" dirty="0" smtClean="0">
                <a:solidFill>
                  <a:srgbClr val="FFFFCC"/>
                </a:solidFill>
              </a:rPr>
              <a:t>труда </a:t>
            </a:r>
            <a:r>
              <a:rPr lang="ru-RU" dirty="0" smtClean="0">
                <a:solidFill>
                  <a:schemeClr val="bg1"/>
                </a:solidFill>
              </a:rPr>
              <a:t>–</a:t>
            </a:r>
            <a:r>
              <a:rPr lang="ru-RU" dirty="0" smtClean="0"/>
              <a:t> </a:t>
            </a:r>
            <a:r>
              <a:rPr lang="ru-RU" altLang="ru-RU" b="1" dirty="0" smtClean="0">
                <a:solidFill>
                  <a:srgbClr val="FFFFCC"/>
                </a:solidFill>
              </a:rPr>
              <a:t>начальник </a:t>
            </a:r>
            <a:r>
              <a:rPr lang="ru-RU" altLang="ru-RU" b="1" dirty="0">
                <a:solidFill>
                  <a:srgbClr val="FFFFCC"/>
                </a:solidFill>
              </a:rPr>
              <a:t>отдела охраны труда</a:t>
            </a:r>
          </a:p>
          <a:p>
            <a:pPr algn="r">
              <a:spcBef>
                <a:spcPct val="20000"/>
              </a:spcBef>
              <a:buFont typeface="Arial" charset="0"/>
              <a:buNone/>
            </a:pPr>
            <a:r>
              <a:rPr lang="ru-RU" altLang="ru-RU" b="1" dirty="0" err="1">
                <a:solidFill>
                  <a:srgbClr val="FFFFCC"/>
                </a:solidFill>
              </a:rPr>
              <a:t>Каменецкая</a:t>
            </a:r>
            <a:r>
              <a:rPr lang="ru-RU" altLang="ru-RU" b="1" dirty="0">
                <a:solidFill>
                  <a:srgbClr val="FFFFCC"/>
                </a:solidFill>
              </a:rPr>
              <a:t> И.Н.</a:t>
            </a:r>
          </a:p>
          <a:p>
            <a:pPr algn="r">
              <a:spcBef>
                <a:spcPct val="20000"/>
              </a:spcBef>
              <a:buFont typeface="Arial" charset="0"/>
              <a:buNone/>
            </a:pPr>
            <a:r>
              <a:rPr lang="ru-RU" altLang="ru-RU" b="1" dirty="0">
                <a:solidFill>
                  <a:srgbClr val="FFFFCC"/>
                </a:solidFill>
              </a:rPr>
              <a:t> </a:t>
            </a:r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-38100" y="6037263"/>
            <a:ext cx="9144000" cy="4857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1600" b="1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Минск, 2021</a:t>
            </a:r>
          </a:p>
        </p:txBody>
      </p:sp>
      <p:sp>
        <p:nvSpPr>
          <p:cNvPr id="54279" name="Прямоугольник 1"/>
          <p:cNvSpPr>
            <a:spLocks noChangeArrowheads="1"/>
          </p:cNvSpPr>
          <p:nvPr/>
        </p:nvSpPr>
        <p:spPr bwMode="auto">
          <a:xfrm>
            <a:off x="468313" y="2349500"/>
            <a:ext cx="84248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altLang="ru-RU" sz="320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03648" y="2628660"/>
            <a:ext cx="6480720" cy="1184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3500" b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Изменения в законодательстве об охране труда </a:t>
            </a:r>
            <a:r>
              <a:rPr lang="ru-RU" altLang="ru-RU" sz="35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2020</a:t>
            </a:r>
            <a:r>
              <a:rPr lang="ru-RU" sz="3600" dirty="0">
                <a:solidFill>
                  <a:schemeClr val="bg1"/>
                </a:solidFill>
              </a:rPr>
              <a:t>–</a:t>
            </a:r>
            <a:r>
              <a:rPr lang="ru-RU" altLang="ru-RU" sz="35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2021 </a:t>
            </a:r>
            <a:r>
              <a:rPr lang="ru-RU" altLang="ru-RU" sz="3500" b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гг.</a:t>
            </a:r>
            <a:endParaRPr lang="ru-RU" altLang="ru-RU" sz="35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01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1052513"/>
            <a:ext cx="8229600" cy="7921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sz="1800" dirty="0"/>
              <a:t>Правила по охране труда </a:t>
            </a:r>
            <a:br>
              <a:rPr sz="1800" dirty="0"/>
            </a:br>
            <a:r>
              <a:rPr sz="1800" dirty="0"/>
              <a:t>(постановление </a:t>
            </a:r>
            <a:r>
              <a:rPr sz="1800" dirty="0" smtClean="0"/>
              <a:t>Минтруда</a:t>
            </a:r>
            <a:r>
              <a:rPr lang="ru-RU" sz="1800" dirty="0" smtClean="0"/>
              <a:t> и </a:t>
            </a:r>
            <a:r>
              <a:rPr sz="1800" dirty="0" smtClean="0"/>
              <a:t>соцзащиты </a:t>
            </a:r>
            <a:r>
              <a:rPr sz="1800" dirty="0"/>
              <a:t>от 01.07.2021 </a:t>
            </a:r>
            <a:r>
              <a:rPr lang="ru-RU" sz="1800" dirty="0" smtClean="0"/>
              <a:t>№ </a:t>
            </a:r>
            <a:r>
              <a:rPr sz="1800" dirty="0" smtClean="0"/>
              <a:t>53)</a:t>
            </a:r>
            <a:br>
              <a:rPr sz="1800" dirty="0" smtClean="0"/>
            </a:br>
            <a:r>
              <a:rPr lang="ru-RU" sz="900" dirty="0"/>
              <a:t> </a:t>
            </a:r>
            <a:r>
              <a:rPr sz="1800" dirty="0"/>
              <a:t/>
            </a:r>
            <a:br>
              <a:rPr sz="1800" dirty="0"/>
            </a:br>
            <a:r>
              <a:rPr sz="1800" dirty="0"/>
              <a:t>ГЛАВА 1 «Общие положения»</a:t>
            </a:r>
            <a:endParaRPr dirty="0"/>
          </a:p>
        </p:txBody>
      </p:sp>
      <p:sp>
        <p:nvSpPr>
          <p:cNvPr id="51203" name="Объект 2"/>
          <p:cNvSpPr>
            <a:spLocks noGrp="1"/>
          </p:cNvSpPr>
          <p:nvPr>
            <p:ph idx="1"/>
          </p:nvPr>
        </p:nvSpPr>
        <p:spPr>
          <a:xfrm>
            <a:off x="468313" y="2205038"/>
            <a:ext cx="8280400" cy="3921125"/>
          </a:xfrm>
        </p:spPr>
        <p:txBody>
          <a:bodyPr/>
          <a:lstStyle/>
          <a:p>
            <a:r>
              <a:rPr lang="en-US" altLang="ru-RU" dirty="0" smtClean="0"/>
              <a:t> </a:t>
            </a:r>
            <a:r>
              <a:rPr lang="ru-RU" altLang="ru-RU" sz="2000" dirty="0" smtClean="0"/>
              <a:t>В </a:t>
            </a:r>
            <a:r>
              <a:rPr lang="ru-RU" altLang="ru-RU" sz="2000" dirty="0" smtClean="0">
                <a:solidFill>
                  <a:srgbClr val="FF0000"/>
                </a:solidFill>
              </a:rPr>
              <a:t>п. 15 </a:t>
            </a:r>
            <a:r>
              <a:rPr lang="ru-RU" altLang="ru-RU" sz="2000" dirty="0">
                <a:solidFill>
                  <a:srgbClr val="FF0000"/>
                </a:solidFill>
              </a:rPr>
              <a:t>Правил </a:t>
            </a:r>
            <a:r>
              <a:rPr lang="ru-RU" altLang="ru-RU" sz="2000" dirty="0" smtClean="0">
                <a:solidFill>
                  <a:srgbClr val="FF0000"/>
                </a:solidFill>
              </a:rPr>
              <a:t>№ 53 </a:t>
            </a:r>
            <a:r>
              <a:rPr lang="ru-RU" altLang="ru-RU" sz="2000" dirty="0"/>
              <a:t>установлена норма, обязывающая работающих при проведении на дороге </a:t>
            </a:r>
            <a:r>
              <a:rPr lang="ru-RU" altLang="ru-RU" sz="2000" dirty="0" smtClean="0"/>
              <a:t>ремонтных и других </a:t>
            </a:r>
            <a:r>
              <a:rPr lang="ru-RU" altLang="ru-RU" sz="2000" dirty="0"/>
              <a:t>работ находиться в одежде повышенной видимости, описание которой определено постановлением </a:t>
            </a:r>
            <a:r>
              <a:rPr lang="ru-RU" altLang="ru-RU" sz="2000" dirty="0" smtClean="0"/>
              <a:t>Минтранса </a:t>
            </a:r>
            <a:r>
              <a:rPr lang="ru-RU" altLang="ru-RU" sz="2000" dirty="0"/>
              <a:t>от 28.07.2006 </a:t>
            </a:r>
            <a:r>
              <a:rPr lang="ru-RU" altLang="ru-RU" sz="2000" dirty="0" smtClean="0"/>
              <a:t>№ 27 </a:t>
            </a:r>
            <a:r>
              <a:rPr lang="ru-RU" altLang="ru-RU" sz="2000" dirty="0"/>
              <a:t>«Об определении описания одежды повышенной видимости для работников дорожных, </a:t>
            </a:r>
            <a:r>
              <a:rPr lang="ru-RU" altLang="ru-RU" sz="2000" dirty="0" smtClean="0"/>
              <a:t>строительных и других </a:t>
            </a:r>
            <a:r>
              <a:rPr lang="ru-RU" altLang="ru-RU" sz="2000" dirty="0"/>
              <a:t>организаций, выполняющих на дорогах </a:t>
            </a:r>
            <a:r>
              <a:rPr lang="ru-RU" altLang="ru-RU" sz="2000" dirty="0" smtClean="0"/>
              <a:t>ремонтные и другие </a:t>
            </a:r>
            <a:r>
              <a:rPr lang="ru-RU" altLang="ru-RU" sz="2000" dirty="0"/>
              <a:t>работы». </a:t>
            </a:r>
            <a:endParaRPr lang="en-US" altLang="ru-RU" sz="2000" dirty="0"/>
          </a:p>
          <a:p>
            <a:endParaRPr lang="en-US" altLang="ru-RU" sz="2000" b="1" dirty="0"/>
          </a:p>
          <a:p>
            <a:r>
              <a:rPr lang="ru-RU" altLang="ru-RU" sz="2000" b="1" i="1" dirty="0" smtClean="0"/>
              <a:t>Справочно.</a:t>
            </a:r>
            <a:endParaRPr lang="ru-RU" altLang="ru-RU" sz="2000" b="1" i="1" dirty="0"/>
          </a:p>
          <a:p>
            <a:r>
              <a:rPr lang="ru-RU" altLang="ru-RU" sz="2000" i="1" dirty="0" smtClean="0"/>
              <a:t>К </a:t>
            </a:r>
            <a:r>
              <a:rPr lang="ru-RU" altLang="ru-RU" sz="2000" i="1" dirty="0"/>
              <a:t>такой одежде относится сигнальный жилет-накидка.</a:t>
            </a:r>
          </a:p>
          <a:p>
            <a:endParaRPr lang="ru-RU" alt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C0B98F5-5022-4558-9356-E9F69FAF48F0}" type="slidenum">
              <a:rPr lang="ru-RU" altLang="ru-RU">
                <a:solidFill>
                  <a:srgbClr val="898989"/>
                </a:solidFill>
              </a:rPr>
              <a:pPr eaLnBrk="1" hangingPunct="1"/>
              <a:t>10</a:t>
            </a:fld>
            <a:endParaRPr lang="ru-RU" altLang="ru-RU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578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Заголовок 1"/>
          <p:cNvSpPr>
            <a:spLocks noGrp="1"/>
          </p:cNvSpPr>
          <p:nvPr>
            <p:ph type="title"/>
          </p:nvPr>
        </p:nvSpPr>
        <p:spPr>
          <a:xfrm>
            <a:off x="539750" y="836613"/>
            <a:ext cx="8229600" cy="7921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altLang="ru-RU" sz="1800" dirty="0">
                <a:latin typeface="Arial" charset="0"/>
                <a:cs typeface="Arial" charset="0"/>
              </a:rPr>
              <a:t>Правила по охране труда </a:t>
            </a:r>
            <a:br>
              <a:rPr altLang="ru-RU" sz="1800" dirty="0">
                <a:latin typeface="Arial" charset="0"/>
                <a:cs typeface="Arial" charset="0"/>
              </a:rPr>
            </a:br>
            <a:r>
              <a:rPr altLang="ru-RU" sz="1800" dirty="0">
                <a:latin typeface="Arial" charset="0"/>
                <a:cs typeface="Arial" charset="0"/>
              </a:rPr>
              <a:t>(постановление </a:t>
            </a:r>
            <a:r>
              <a:rPr altLang="ru-RU" sz="1800" dirty="0" smtClean="0">
                <a:latin typeface="Arial" charset="0"/>
                <a:cs typeface="Arial" charset="0"/>
              </a:rPr>
              <a:t>Минтруда</a:t>
            </a:r>
            <a:r>
              <a:rPr lang="ru-RU" altLang="ru-RU" sz="1800" dirty="0" smtClean="0">
                <a:latin typeface="Arial" charset="0"/>
                <a:cs typeface="Arial" charset="0"/>
              </a:rPr>
              <a:t> и </a:t>
            </a:r>
            <a:r>
              <a:rPr altLang="ru-RU" sz="1800" dirty="0" smtClean="0">
                <a:latin typeface="Arial" charset="0"/>
                <a:cs typeface="Arial" charset="0"/>
              </a:rPr>
              <a:t>соцзащиты </a:t>
            </a:r>
            <a:r>
              <a:rPr altLang="ru-RU" sz="1800" dirty="0">
                <a:latin typeface="Arial" charset="0"/>
                <a:cs typeface="Arial" charset="0"/>
              </a:rPr>
              <a:t>от 01.07.2021 </a:t>
            </a:r>
            <a:r>
              <a:rPr lang="ru-RU" altLang="ru-RU" sz="1800" dirty="0" smtClean="0">
                <a:latin typeface="Arial" charset="0"/>
                <a:cs typeface="Arial" charset="0"/>
              </a:rPr>
              <a:t>№ </a:t>
            </a:r>
            <a:r>
              <a:rPr altLang="ru-RU" sz="1800" dirty="0" smtClean="0">
                <a:latin typeface="Arial" charset="0"/>
                <a:cs typeface="Arial" charset="0"/>
              </a:rPr>
              <a:t>53</a:t>
            </a:r>
            <a:r>
              <a:rPr altLang="ru-RU" sz="1800" dirty="0">
                <a:latin typeface="Arial" charset="0"/>
                <a:cs typeface="Arial" charset="0"/>
              </a:rPr>
              <a:t>)</a:t>
            </a:r>
            <a:br>
              <a:rPr altLang="ru-RU" sz="1800" dirty="0">
                <a:latin typeface="Arial" charset="0"/>
                <a:cs typeface="Arial" charset="0"/>
              </a:rPr>
            </a:br>
            <a:r>
              <a:rPr altLang="ru-RU" sz="1800" dirty="0">
                <a:latin typeface="Arial" charset="0"/>
                <a:cs typeface="Arial" charset="0"/>
              </a:rPr>
              <a:t>ГЛАВА 2 «Организация работы по охране труда»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288" y="1844675"/>
            <a:ext cx="8353425" cy="4897438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ru-RU" dirty="0" smtClean="0"/>
              <a:t>Данная </a:t>
            </a:r>
            <a:r>
              <a:rPr lang="ru-RU" dirty="0"/>
              <a:t>глава </a:t>
            </a:r>
            <a:r>
              <a:rPr lang="ru-RU" dirty="0" smtClean="0"/>
              <a:t>изложена с </a:t>
            </a:r>
            <a:r>
              <a:rPr lang="ru-RU" b="1" dirty="0" smtClean="0">
                <a:solidFill>
                  <a:srgbClr val="FF0000"/>
                </a:solidFill>
              </a:rPr>
              <a:t>учетом ст. 17 и 20 </a:t>
            </a:r>
            <a:r>
              <a:rPr lang="ru-RU" b="1" dirty="0">
                <a:solidFill>
                  <a:srgbClr val="FF0000"/>
                </a:solidFill>
              </a:rPr>
              <a:t>Закона об охране труда</a:t>
            </a:r>
            <a:r>
              <a:rPr lang="ru-RU" dirty="0"/>
              <a:t>, в которых определены обязанности работодателя в области охраны труда, в том числе по созданию службы охраны труда, введению в штат должности специалиста по охране труда или возложению соответствующих обязанностей по охране труда на уполномоченное им должностное лицо либо привлечению </a:t>
            </a:r>
            <a:r>
              <a:rPr lang="ru-RU" dirty="0" err="1"/>
              <a:t>юрлица</a:t>
            </a:r>
            <a:r>
              <a:rPr lang="ru-RU" dirty="0"/>
              <a:t> (ИП), аккредитованных на оказание услуг в области охраны труда. В ней содержатся ссылки на НПА, которыми регулируется порядок осуществления этих обязанностей.</a:t>
            </a:r>
          </a:p>
          <a:p>
            <a:pPr>
              <a:defRPr/>
            </a:pPr>
            <a:endParaRPr lang="ru-RU" dirty="0"/>
          </a:p>
          <a:p>
            <a:pPr>
              <a:defRPr/>
            </a:pPr>
            <a:r>
              <a:rPr lang="ru-RU" b="1" i="1" dirty="0" err="1"/>
              <a:t>Справочно</a:t>
            </a:r>
            <a:r>
              <a:rPr lang="ru-RU" b="1" i="1" dirty="0"/>
              <a:t>.</a:t>
            </a:r>
          </a:p>
          <a:p>
            <a:pPr>
              <a:defRPr/>
            </a:pPr>
            <a:r>
              <a:rPr lang="ru-RU" i="1" dirty="0" smtClean="0"/>
              <a:t>Аккредитация </a:t>
            </a:r>
            <a:r>
              <a:rPr lang="ru-RU" i="1" dirty="0" err="1"/>
              <a:t>юрлиц</a:t>
            </a:r>
            <a:r>
              <a:rPr lang="ru-RU" i="1" dirty="0"/>
              <a:t> (ИП) на оказание услуг в области охраны труда проводится комиссией по аккредитации услуг в области охраны труда, создаваемой Министерством </a:t>
            </a:r>
            <a:r>
              <a:rPr lang="ru-RU" i="1" dirty="0" smtClean="0"/>
              <a:t>труда и социальной </a:t>
            </a:r>
            <a:r>
              <a:rPr lang="ru-RU" i="1" dirty="0"/>
              <a:t>защиты.</a:t>
            </a:r>
          </a:p>
          <a:p>
            <a:pPr>
              <a:defRPr/>
            </a:pPr>
            <a:r>
              <a:rPr lang="ru-RU" i="1" dirty="0"/>
              <a:t>Услугами в области охраны труда являются:</a:t>
            </a:r>
          </a:p>
          <a:p>
            <a:pPr>
              <a:defRPr/>
            </a:pPr>
            <a:r>
              <a:rPr lang="ru-RU" alt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i="1" dirty="0" smtClean="0"/>
              <a:t> </a:t>
            </a:r>
            <a:r>
              <a:rPr lang="ru-RU" i="1" dirty="0" smtClean="0"/>
              <a:t>осуществление </a:t>
            </a:r>
            <a:r>
              <a:rPr lang="ru-RU" i="1" dirty="0"/>
              <a:t>функций специалиста по охране труда; </a:t>
            </a:r>
          </a:p>
          <a:p>
            <a:pPr>
              <a:defRPr/>
            </a:pPr>
            <a:r>
              <a:rPr lang="ru-RU" alt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i="1" dirty="0" smtClean="0"/>
              <a:t> </a:t>
            </a:r>
            <a:r>
              <a:rPr lang="ru-RU" i="1" dirty="0" smtClean="0"/>
              <a:t>проведение </a:t>
            </a:r>
            <a:r>
              <a:rPr lang="ru-RU" i="1" dirty="0"/>
              <a:t>аттестации рабочих мест по условиям труда.</a:t>
            </a:r>
          </a:p>
          <a:p>
            <a:pPr>
              <a:defRPr/>
            </a:pPr>
            <a:r>
              <a:rPr lang="ru-RU" i="1" dirty="0" smtClean="0"/>
              <a:t>Юридические </a:t>
            </a:r>
            <a:r>
              <a:rPr lang="ru-RU" i="1" dirty="0"/>
              <a:t>лица (индивидуальные предприниматели), аккредитованные на оказание услуг в области охраны </a:t>
            </a:r>
            <a:r>
              <a:rPr lang="ru-RU" i="1" dirty="0" smtClean="0"/>
              <a:t>труда, </a:t>
            </a:r>
            <a:r>
              <a:rPr lang="ru-RU" i="1" dirty="0"/>
              <a:t>поименованы в реестре, размещенном на официальном сайте Министерства </a:t>
            </a:r>
            <a:r>
              <a:rPr lang="ru-RU" i="1" dirty="0" smtClean="0"/>
              <a:t>труда и социальной </a:t>
            </a:r>
            <a:r>
              <a:rPr lang="ru-RU" i="1" dirty="0"/>
              <a:t>защиты Республики Беларусь (</a:t>
            </a:r>
            <a:r>
              <a:rPr lang="ru-RU" i="1" u="sng" dirty="0">
                <a:hlinkClick r:id="rId3"/>
              </a:rPr>
              <a:t>http://mintrud.gov.by/ru</a:t>
            </a:r>
            <a:r>
              <a:rPr lang="ru-RU" i="1" dirty="0"/>
              <a:t>).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53043B1-EFF7-4990-AFDC-0893C55F4138}" type="slidenum">
              <a:rPr lang="ru-RU" altLang="ru-RU">
                <a:solidFill>
                  <a:srgbClr val="898989"/>
                </a:solidFill>
              </a:rPr>
              <a:pPr eaLnBrk="1" hangingPunct="1"/>
              <a:t>11</a:t>
            </a:fld>
            <a:endParaRPr lang="ru-RU" altLang="ru-RU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89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Заголовок 1"/>
          <p:cNvSpPr>
            <a:spLocks noGrp="1"/>
          </p:cNvSpPr>
          <p:nvPr>
            <p:ph type="title"/>
          </p:nvPr>
        </p:nvSpPr>
        <p:spPr>
          <a:xfrm>
            <a:off x="495300" y="1052513"/>
            <a:ext cx="8229600" cy="792162"/>
          </a:xfrm>
        </p:spPr>
        <p:txBody>
          <a:bodyPr/>
          <a:lstStyle/>
          <a:p>
            <a:r>
              <a:rPr altLang="ru-RU" sz="2200"/>
              <a:t>Закон Республики Беларусь «Об изменении Закона Республики Беларусь «Об охране труда»</a:t>
            </a:r>
            <a:endParaRPr altLang="ru-RU"/>
          </a:p>
        </p:txBody>
      </p:sp>
      <p:sp>
        <p:nvSpPr>
          <p:cNvPr id="110595" name="Объект 2"/>
          <p:cNvSpPr>
            <a:spLocks noGrp="1"/>
          </p:cNvSpPr>
          <p:nvPr>
            <p:ph idx="1"/>
          </p:nvPr>
        </p:nvSpPr>
        <p:spPr>
          <a:xfrm>
            <a:off x="468313" y="2205038"/>
            <a:ext cx="8280400" cy="3921125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ru-RU" altLang="ru-RU" b="1" dirty="0">
                <a:solidFill>
                  <a:prstClr val="black"/>
                </a:solidFill>
              </a:rPr>
              <a:t>Статья 20. Служба охраны труда (специалист по охране труда)</a:t>
            </a:r>
          </a:p>
          <a:p>
            <a:pPr>
              <a:defRPr/>
            </a:pPr>
            <a:endParaRPr lang="ru-RU" altLang="ru-RU" dirty="0"/>
          </a:p>
          <a:p>
            <a:pPr>
              <a:defRPr/>
            </a:pPr>
            <a:r>
              <a:rPr lang="ru-RU" dirty="0" smtClean="0"/>
              <a:t>Должности </a:t>
            </a:r>
            <a:r>
              <a:rPr lang="ru-RU" dirty="0"/>
              <a:t>специалистов по охране труда в организациях </a:t>
            </a:r>
            <a:r>
              <a:rPr lang="ru-RU" b="1" dirty="0">
                <a:solidFill>
                  <a:srgbClr val="FF0000"/>
                </a:solidFill>
              </a:rPr>
              <a:t>сферы производства</a:t>
            </a:r>
            <a:r>
              <a:rPr lang="ru-RU" b="1" dirty="0"/>
              <a:t> </a:t>
            </a:r>
            <a:r>
              <a:rPr lang="ru-RU" dirty="0"/>
              <a:t>вводятся при численности работников свыше 100 человек, в организациях </a:t>
            </a:r>
            <a:r>
              <a:rPr lang="ru-RU" b="1" dirty="0">
                <a:solidFill>
                  <a:srgbClr val="FF0000"/>
                </a:solidFill>
              </a:rPr>
              <a:t>сферы </a:t>
            </a:r>
            <a:r>
              <a:rPr lang="ru-RU" b="1" dirty="0" smtClean="0">
                <a:solidFill>
                  <a:srgbClr val="FF0000"/>
                </a:solidFill>
              </a:rPr>
              <a:t>услуг – </a:t>
            </a:r>
            <a:r>
              <a:rPr lang="ru-RU" dirty="0" smtClean="0"/>
              <a:t>свыше </a:t>
            </a:r>
            <a:r>
              <a:rPr lang="ru-RU" dirty="0"/>
              <a:t>200 человек.</a:t>
            </a:r>
          </a:p>
          <a:p>
            <a:pPr>
              <a:defRPr/>
            </a:pPr>
            <a:endParaRPr lang="ru-RU" altLang="ru-RU" dirty="0"/>
          </a:p>
          <a:p>
            <a:pPr>
              <a:defRPr/>
            </a:pPr>
            <a:r>
              <a:rPr lang="ru-RU" altLang="ru-RU" dirty="0" smtClean="0"/>
              <a:t>При </a:t>
            </a:r>
            <a:r>
              <a:rPr lang="ru-RU" altLang="ru-RU" dirty="0"/>
              <a:t>меньшей численности работников наниматель может вводить должность специалиста по охране труда или возлагать соответствующие обязанности по охране труда на уполномоченное им должностное лицо, имеющее необходимую подготовку. В случае невозможности исполнения обязанностей специалиста по охране труда работниками организации наниматель может </a:t>
            </a:r>
            <a:r>
              <a:rPr lang="ru-RU" altLang="ru-RU" b="1" dirty="0"/>
              <a:t>привлекать юридическое лицо (индивидуального предпринимателя), аккредитованное (аккредитованного) на оказание услуг в области охраны труда</a:t>
            </a:r>
            <a:r>
              <a:rPr lang="ru-RU" altLang="ru-RU" dirty="0"/>
              <a:t>, в соответствии со статьей 23 настоящего Закона</a:t>
            </a:r>
          </a:p>
        </p:txBody>
      </p:sp>
      <p:sp>
        <p:nvSpPr>
          <p:cNvPr id="110596" name="Номер слайда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6B518F9-011F-4981-A874-4FEC22D3C20C}" type="slidenum">
              <a:rPr lang="ru-RU" altLang="ru-RU" sz="150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ru-RU" altLang="ru-RU" sz="15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51088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ъект 2"/>
          <p:cNvSpPr>
            <a:spLocks noGrp="1"/>
          </p:cNvSpPr>
          <p:nvPr>
            <p:ph idx="1"/>
          </p:nvPr>
        </p:nvSpPr>
        <p:spPr>
          <a:xfrm>
            <a:off x="323850" y="836613"/>
            <a:ext cx="8424863" cy="5616575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ru-RU" altLang="ru-RU" sz="2400" b="1" dirty="0"/>
              <a:t>Где </a:t>
            </a:r>
            <a:r>
              <a:rPr lang="ru-RU" altLang="ru-RU" sz="2400" b="1" dirty="0" smtClean="0"/>
              <a:t>узнать, к какой </a:t>
            </a:r>
            <a:r>
              <a:rPr lang="ru-RU" altLang="ru-RU" sz="2400" b="1" dirty="0"/>
              <a:t>сфере деятельности относится вид экономической деятельность </a:t>
            </a:r>
            <a:r>
              <a:rPr lang="ru-RU" altLang="ru-RU" sz="2400" b="1" dirty="0" smtClean="0"/>
              <a:t>организации?</a:t>
            </a:r>
            <a:endParaRPr lang="ru-RU" altLang="ru-RU" sz="2400" b="1" dirty="0"/>
          </a:p>
          <a:p>
            <a:pPr>
              <a:defRPr/>
            </a:pPr>
            <a:endParaRPr lang="ru-RU" altLang="ru-RU" sz="800" dirty="0"/>
          </a:p>
          <a:p>
            <a:pPr>
              <a:defRPr/>
            </a:pPr>
            <a:r>
              <a:rPr lang="ru-RU" altLang="ru-RU" dirty="0"/>
              <a:t>Постановлением Министерства экономики Республики Беларусь, Национального статистического комитета Республики Беларусь, Государственного комитета по стандартизации Республики от </a:t>
            </a:r>
            <a:r>
              <a:rPr lang="ru-RU" altLang="ru-RU" b="1" dirty="0"/>
              <a:t>27 декабря 2013 г. </a:t>
            </a:r>
            <a:r>
              <a:rPr lang="ru-RU" altLang="ru-RU" b="1" dirty="0" smtClean="0"/>
              <a:t>№ 97/262/73 </a:t>
            </a:r>
            <a:r>
              <a:rPr lang="ru-RU" altLang="ru-RU" dirty="0"/>
              <a:t>«Об утверждении собирательных группировок по видам экономической деятельности в </a:t>
            </a:r>
            <a:r>
              <a:rPr lang="ru-RU" altLang="ru-RU" dirty="0" smtClean="0"/>
              <a:t>соответствии с общегосударственным </a:t>
            </a:r>
            <a:r>
              <a:rPr lang="ru-RU" altLang="ru-RU" dirty="0"/>
              <a:t>классификатором Республики </a:t>
            </a:r>
            <a:r>
              <a:rPr lang="ru-RU" altLang="ru-RU" dirty="0" smtClean="0"/>
              <a:t>Беларусь ОКРБ </a:t>
            </a:r>
            <a:r>
              <a:rPr lang="ru-RU" altLang="ru-RU" dirty="0"/>
              <a:t>005-2011 «Виды экономической деятельности» утверждены </a:t>
            </a:r>
            <a:r>
              <a:rPr lang="ru-RU" altLang="ru-RU" b="1" dirty="0"/>
              <a:t>собирательные группировки: </a:t>
            </a:r>
          </a:p>
          <a:p>
            <a:pPr marL="285750" indent="-285750">
              <a:buFont typeface="Wingdings" panose="05000000000000000000" pitchFamily="2" charset="2"/>
              <a:buChar char="v"/>
              <a:defRPr/>
            </a:pPr>
            <a:r>
              <a:rPr lang="ru-RU" altLang="ru-RU" b="1" dirty="0"/>
              <a:t>сфера производства</a:t>
            </a:r>
          </a:p>
          <a:p>
            <a:pPr marL="285750" indent="-285750">
              <a:buFont typeface="Wingdings" panose="05000000000000000000" pitchFamily="2" charset="2"/>
              <a:buChar char="v"/>
              <a:defRPr/>
            </a:pPr>
            <a:r>
              <a:rPr lang="ru-RU" altLang="ru-RU" b="1" dirty="0"/>
              <a:t>сфера услуг</a:t>
            </a:r>
          </a:p>
          <a:p>
            <a:pPr>
              <a:defRPr/>
            </a:pPr>
            <a:endParaRPr lang="en-US" altLang="ru-RU" b="1" dirty="0"/>
          </a:p>
          <a:p>
            <a:pPr>
              <a:defRPr/>
            </a:pPr>
            <a:r>
              <a:rPr lang="ru-RU" sz="1600" i="1" dirty="0"/>
              <a:t>Например:</a:t>
            </a:r>
          </a:p>
          <a:p>
            <a:pPr>
              <a:defRPr/>
            </a:pPr>
            <a:r>
              <a:rPr lang="ru-RU" sz="1600" i="1" dirty="0"/>
              <a:t>Вид экономической деятельности «Технические испытания, исследования, </a:t>
            </a:r>
            <a:r>
              <a:rPr lang="ru-RU" sz="1600" i="1" dirty="0" smtClean="0"/>
              <a:t>анализ и сертификация </a:t>
            </a:r>
            <a:r>
              <a:rPr lang="ru-RU" sz="1600" i="1" dirty="0"/>
              <a:t>(71200)» общегосударственным классификатором Республики Беларусь ОКРБ 005-2011 «Виды экономической деятельности» </a:t>
            </a:r>
            <a:r>
              <a:rPr lang="ru-RU" sz="1600" i="1" dirty="0" smtClean="0"/>
              <a:t>отнесен к секции </a:t>
            </a:r>
            <a:r>
              <a:rPr lang="ru-RU" sz="1600" i="1" dirty="0"/>
              <a:t>М «Профессиональная, </a:t>
            </a:r>
            <a:r>
              <a:rPr lang="ru-RU" sz="1600" i="1" dirty="0" smtClean="0"/>
              <a:t>научная и техническая </a:t>
            </a:r>
            <a:r>
              <a:rPr lang="ru-RU" sz="1600" i="1" dirty="0"/>
              <a:t>деятельность».</a:t>
            </a:r>
          </a:p>
          <a:p>
            <a:pPr>
              <a:defRPr/>
            </a:pPr>
            <a:r>
              <a:rPr lang="ru-RU" sz="1600" i="1" dirty="0"/>
              <a:t>С учетом собирательных группировок вид экономической деятельности по секции М </a:t>
            </a:r>
            <a:r>
              <a:rPr lang="ru-RU" sz="1600" i="1" dirty="0" smtClean="0"/>
              <a:t>относится к сфере </a:t>
            </a:r>
            <a:r>
              <a:rPr lang="ru-RU" sz="1600" i="1" dirty="0"/>
              <a:t>услуг (</a:t>
            </a:r>
            <a:r>
              <a:rPr lang="ru-RU" sz="1600" i="1" dirty="0" smtClean="0"/>
              <a:t>виды </a:t>
            </a:r>
            <a:r>
              <a:rPr lang="ru-RU" sz="1600" i="1" dirty="0"/>
              <a:t>экономической деятельности, предоставляющие услуги).</a:t>
            </a:r>
            <a:endParaRPr lang="ru-RU" altLang="ru-RU" sz="1600" b="1" i="1" dirty="0"/>
          </a:p>
          <a:p>
            <a:pPr>
              <a:defRPr/>
            </a:pPr>
            <a:endParaRPr lang="ru-RU" alt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968094D-0549-4446-AC49-D7A4B7D37159}" type="slidenum">
              <a:rPr lang="ru-RU" altLang="ru-RU">
                <a:solidFill>
                  <a:srgbClr val="898989"/>
                </a:solidFill>
              </a:rPr>
              <a:pPr eaLnBrk="1" hangingPunct="1"/>
              <a:t>13</a:t>
            </a:fld>
            <a:endParaRPr lang="ru-RU" altLang="ru-RU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48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1052513"/>
            <a:ext cx="8229600" cy="7921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sz="1800" dirty="0"/>
              <a:t>Правила по охране труда </a:t>
            </a:r>
            <a:br>
              <a:rPr sz="1800" dirty="0"/>
            </a:br>
            <a:r>
              <a:rPr sz="1800" dirty="0"/>
              <a:t>(постановление </a:t>
            </a:r>
            <a:r>
              <a:rPr sz="1800" dirty="0" smtClean="0"/>
              <a:t>Минтруда</a:t>
            </a:r>
            <a:r>
              <a:rPr lang="ru-RU" sz="1800" dirty="0" smtClean="0"/>
              <a:t> и </a:t>
            </a:r>
            <a:r>
              <a:rPr sz="1800" dirty="0" smtClean="0"/>
              <a:t>соцзащиты </a:t>
            </a:r>
            <a:r>
              <a:rPr sz="1800" dirty="0"/>
              <a:t>от 01.07.2021 </a:t>
            </a:r>
            <a:r>
              <a:rPr lang="ru-RU" sz="1800" dirty="0" smtClean="0"/>
              <a:t>№ </a:t>
            </a:r>
            <a:r>
              <a:rPr sz="1800" dirty="0" smtClean="0"/>
              <a:t>53)</a:t>
            </a:r>
            <a:br>
              <a:rPr sz="1800" dirty="0" smtClean="0"/>
            </a:br>
            <a:r>
              <a:rPr lang="ru-RU" sz="900" dirty="0"/>
              <a:t> </a:t>
            </a:r>
            <a:r>
              <a:rPr sz="1800" dirty="0"/>
              <a:t/>
            </a:r>
            <a:br>
              <a:rPr sz="1800" dirty="0"/>
            </a:br>
            <a:r>
              <a:rPr sz="1800" dirty="0"/>
              <a:t>ГЛАВА 2 «Организация работы по охране труда»</a:t>
            </a:r>
            <a:endParaRPr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13" y="2205038"/>
            <a:ext cx="8280400" cy="4319587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ru-RU" sz="1900" dirty="0" smtClean="0"/>
              <a:t>На </a:t>
            </a:r>
            <a:r>
              <a:rPr lang="ru-RU" sz="1900" dirty="0"/>
              <a:t>основании </a:t>
            </a:r>
            <a:r>
              <a:rPr lang="ru-RU" sz="1900" dirty="0" smtClean="0">
                <a:solidFill>
                  <a:srgbClr val="FF0000"/>
                </a:solidFill>
              </a:rPr>
              <a:t>п. 22 </a:t>
            </a:r>
            <a:r>
              <a:rPr lang="ru-RU" sz="1900" dirty="0">
                <a:solidFill>
                  <a:srgbClr val="FF0000"/>
                </a:solidFill>
              </a:rPr>
              <a:t>Правил </a:t>
            </a:r>
            <a:r>
              <a:rPr lang="ru-RU" sz="1900" dirty="0" smtClean="0">
                <a:solidFill>
                  <a:srgbClr val="FF0000"/>
                </a:solidFill>
              </a:rPr>
              <a:t>№ 53 </a:t>
            </a:r>
            <a:r>
              <a:rPr lang="ru-RU" sz="1900" b="1" dirty="0"/>
              <a:t>допускается </a:t>
            </a:r>
            <a:r>
              <a:rPr lang="ru-RU" sz="1900" b="1" dirty="0" smtClean="0"/>
              <a:t>оформление и ведение </a:t>
            </a:r>
            <a:r>
              <a:rPr lang="ru-RU" sz="1900" b="1" dirty="0"/>
              <a:t>документов по охране труда в электронном виде</a:t>
            </a:r>
            <a:r>
              <a:rPr lang="ru-RU" sz="1900" dirty="0"/>
              <a:t>. При этом программные средства, используемые для ведения документов по охране труда в электронном виде, должны позволять однозначно идентифицировать </a:t>
            </a:r>
            <a:r>
              <a:rPr lang="ru-RU" sz="1900" dirty="0" smtClean="0"/>
              <a:t>работников и момент </a:t>
            </a:r>
            <a:r>
              <a:rPr lang="ru-RU" sz="1900" dirty="0"/>
              <a:t>времени внесения записей, а также быть защищены от несанкционированного </a:t>
            </a:r>
            <a:r>
              <a:rPr lang="ru-RU" sz="1900" dirty="0" smtClean="0"/>
              <a:t>доступа и внесения </a:t>
            </a:r>
            <a:r>
              <a:rPr lang="ru-RU" sz="1900" dirty="0"/>
              <a:t>изменений в них.</a:t>
            </a:r>
          </a:p>
          <a:p>
            <a:pPr>
              <a:defRPr/>
            </a:pPr>
            <a:r>
              <a:rPr lang="ru-RU" sz="1900" dirty="0"/>
              <a:t> </a:t>
            </a:r>
          </a:p>
          <a:p>
            <a:pPr>
              <a:defRPr/>
            </a:pPr>
            <a:r>
              <a:rPr lang="ru-RU" b="1" i="1" dirty="0"/>
              <a:t>Справочно.</a:t>
            </a:r>
            <a:endParaRPr lang="ru-RU" dirty="0"/>
          </a:p>
          <a:p>
            <a:pPr>
              <a:defRPr/>
            </a:pPr>
            <a:r>
              <a:rPr lang="ru-RU" b="1" i="1" dirty="0" smtClean="0"/>
              <a:t>Электронный </a:t>
            </a:r>
            <a:r>
              <a:rPr lang="ru-RU" b="1" i="1" dirty="0"/>
              <a:t>документ </a:t>
            </a:r>
            <a:r>
              <a:rPr lang="ru-RU" i="1" dirty="0"/>
              <a:t>– это документ в электронном </a:t>
            </a:r>
            <a:r>
              <a:rPr lang="ru-RU" i="1" dirty="0" smtClean="0"/>
              <a:t>виде с реквизитами</a:t>
            </a:r>
            <a:r>
              <a:rPr lang="ru-RU" i="1" dirty="0"/>
              <a:t>, позволяющими установить его </a:t>
            </a:r>
            <a:r>
              <a:rPr lang="ru-RU" i="1" dirty="0" smtClean="0"/>
              <a:t>целостность и подлинность</a:t>
            </a:r>
            <a:r>
              <a:rPr lang="ru-RU" i="1" dirty="0"/>
              <a:t>, которые </a:t>
            </a:r>
            <a:r>
              <a:rPr lang="ru-RU" b="1" i="1" dirty="0"/>
              <a:t>подтверждаются путем применения сертифицированных средств электронной цифровой </a:t>
            </a:r>
            <a:r>
              <a:rPr lang="ru-RU" b="1" i="1" dirty="0" smtClean="0"/>
              <a:t>подписи с </a:t>
            </a:r>
            <a:r>
              <a:rPr lang="ru-RU" i="1" dirty="0" smtClean="0"/>
              <a:t>использованием </a:t>
            </a:r>
            <a:r>
              <a:rPr lang="ru-RU" i="1" dirty="0"/>
              <a:t>при проверке электронной цифровой подписи открытых ключей организации или физического лица (лиц), подписавших этот электронный документ </a:t>
            </a:r>
            <a:r>
              <a:rPr lang="ru-RU" i="1" dirty="0" smtClean="0"/>
              <a:t>(абзац шестнадцатый ст. 1 </a:t>
            </a:r>
            <a:r>
              <a:rPr lang="ru-RU" i="1" dirty="0"/>
              <a:t>Закона от 28.12.2009 </a:t>
            </a:r>
            <a:r>
              <a:rPr lang="ru-RU" i="1" dirty="0" smtClean="0"/>
              <a:t>№ 113-З </a:t>
            </a:r>
            <a:r>
              <a:rPr lang="ru-RU" i="1" dirty="0"/>
              <a:t>«Об электронном </a:t>
            </a:r>
            <a:r>
              <a:rPr lang="ru-RU" i="1" dirty="0" smtClean="0"/>
              <a:t>документе и электронной </a:t>
            </a:r>
            <a:r>
              <a:rPr lang="ru-RU" i="1" dirty="0"/>
              <a:t>цифровой подписи»).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23FB01A-E87C-48FB-881D-EC0B20897DF6}" type="slidenum">
              <a:rPr lang="ru-RU" altLang="ru-RU">
                <a:solidFill>
                  <a:srgbClr val="898989"/>
                </a:solidFill>
              </a:rPr>
              <a:pPr eaLnBrk="1" hangingPunct="1"/>
              <a:t>14</a:t>
            </a:fld>
            <a:endParaRPr lang="ru-RU" altLang="ru-RU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57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Заголовок 1"/>
          <p:cNvSpPr>
            <a:spLocks noGrp="1"/>
          </p:cNvSpPr>
          <p:nvPr>
            <p:ph type="title"/>
          </p:nvPr>
        </p:nvSpPr>
        <p:spPr>
          <a:xfrm>
            <a:off x="495300" y="1052513"/>
            <a:ext cx="8229600" cy="7921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altLang="ru-RU" sz="1800" dirty="0">
                <a:latin typeface="Arial" charset="0"/>
                <a:cs typeface="Arial" charset="0"/>
              </a:rPr>
              <a:t>Правила по охране труда </a:t>
            </a:r>
            <a:br>
              <a:rPr altLang="ru-RU" sz="1800" dirty="0">
                <a:latin typeface="Arial" charset="0"/>
                <a:cs typeface="Arial" charset="0"/>
              </a:rPr>
            </a:br>
            <a:r>
              <a:rPr altLang="ru-RU" sz="1800" dirty="0">
                <a:latin typeface="Arial" charset="0"/>
                <a:cs typeface="Arial" charset="0"/>
              </a:rPr>
              <a:t>(постановление </a:t>
            </a:r>
            <a:r>
              <a:rPr altLang="ru-RU" sz="1800" dirty="0" smtClean="0">
                <a:latin typeface="Arial" charset="0"/>
                <a:cs typeface="Arial" charset="0"/>
              </a:rPr>
              <a:t>Минтруда</a:t>
            </a:r>
            <a:r>
              <a:rPr lang="ru-RU" altLang="ru-RU" sz="1800" dirty="0" smtClean="0">
                <a:latin typeface="Arial" charset="0"/>
                <a:cs typeface="Arial" charset="0"/>
              </a:rPr>
              <a:t> и </a:t>
            </a:r>
            <a:r>
              <a:rPr altLang="ru-RU" sz="1800" dirty="0" smtClean="0">
                <a:latin typeface="Arial" charset="0"/>
                <a:cs typeface="Arial" charset="0"/>
              </a:rPr>
              <a:t>соцзащиты </a:t>
            </a:r>
            <a:r>
              <a:rPr altLang="ru-RU" sz="1800" dirty="0">
                <a:latin typeface="Arial" charset="0"/>
                <a:cs typeface="Arial" charset="0"/>
              </a:rPr>
              <a:t>от 01.07.2021 </a:t>
            </a:r>
            <a:r>
              <a:rPr lang="ru-RU" altLang="ru-RU" sz="1800" dirty="0" smtClean="0">
                <a:latin typeface="Arial" charset="0"/>
                <a:cs typeface="Arial" charset="0"/>
              </a:rPr>
              <a:t>№ </a:t>
            </a:r>
            <a:r>
              <a:rPr altLang="ru-RU" sz="1800" dirty="0" smtClean="0">
                <a:latin typeface="Arial" charset="0"/>
                <a:cs typeface="Arial" charset="0"/>
              </a:rPr>
              <a:t>53)</a:t>
            </a:r>
            <a:br>
              <a:rPr altLang="ru-RU" sz="1800" dirty="0" smtClean="0">
                <a:latin typeface="Arial" charset="0"/>
                <a:cs typeface="Arial" charset="0"/>
              </a:rPr>
            </a:br>
            <a:r>
              <a:rPr lang="ru-RU" altLang="ru-RU" sz="900" dirty="0">
                <a:latin typeface="Arial" charset="0"/>
                <a:cs typeface="Arial" charset="0"/>
              </a:rPr>
              <a:t> </a:t>
            </a:r>
            <a:r>
              <a:rPr altLang="ru-RU" sz="1800" dirty="0">
                <a:latin typeface="Arial" charset="0"/>
                <a:cs typeface="Arial" charset="0"/>
              </a:rPr>
              <a:t/>
            </a:r>
            <a:br>
              <a:rPr altLang="ru-RU" sz="1800" dirty="0">
                <a:latin typeface="Arial" charset="0"/>
                <a:cs typeface="Arial" charset="0"/>
              </a:rPr>
            </a:br>
            <a:r>
              <a:rPr altLang="ru-RU" sz="1800" dirty="0">
                <a:latin typeface="Arial" charset="0"/>
                <a:cs typeface="Arial" charset="0"/>
              </a:rPr>
              <a:t>ГЛАВА 2 «Организация работы по охране труда»</a:t>
            </a:r>
            <a:endParaRPr altLang="ru-RU" sz="2800" dirty="0">
              <a:latin typeface="Arial" charset="0"/>
              <a:cs typeface="Arial" charset="0"/>
            </a:endParaRPr>
          </a:p>
        </p:txBody>
      </p:sp>
      <p:sp>
        <p:nvSpPr>
          <p:cNvPr id="56323" name="Объект 2"/>
          <p:cNvSpPr>
            <a:spLocks noGrp="1"/>
          </p:cNvSpPr>
          <p:nvPr>
            <p:ph idx="1"/>
          </p:nvPr>
        </p:nvSpPr>
        <p:spPr>
          <a:xfrm>
            <a:off x="468313" y="2205038"/>
            <a:ext cx="8280400" cy="3921125"/>
          </a:xfrm>
        </p:spPr>
        <p:txBody>
          <a:bodyPr>
            <a:normAutofit fontScale="92500" lnSpcReduction="10000"/>
          </a:bodyPr>
          <a:lstStyle/>
          <a:p>
            <a:r>
              <a:rPr lang="ru-RU" altLang="ru-RU" dirty="0" smtClean="0"/>
              <a:t>Норма </a:t>
            </a:r>
            <a:r>
              <a:rPr lang="ru-RU" altLang="ru-RU" dirty="0" smtClean="0">
                <a:solidFill>
                  <a:srgbClr val="FF0000"/>
                </a:solidFill>
              </a:rPr>
              <a:t>части третьей п. 27 </a:t>
            </a:r>
            <a:r>
              <a:rPr lang="ru-RU" altLang="ru-RU" dirty="0">
                <a:solidFill>
                  <a:srgbClr val="FF0000"/>
                </a:solidFill>
              </a:rPr>
              <a:t>Правил </a:t>
            </a:r>
            <a:r>
              <a:rPr lang="ru-RU" altLang="ru-RU" dirty="0" smtClean="0">
                <a:solidFill>
                  <a:srgbClr val="FF0000"/>
                </a:solidFill>
              </a:rPr>
              <a:t>№ 53</a:t>
            </a:r>
            <a:r>
              <a:rPr lang="ru-RU" altLang="ru-RU" dirty="0" smtClean="0"/>
              <a:t> </a:t>
            </a:r>
            <a:r>
              <a:rPr lang="ru-RU" altLang="ru-RU" dirty="0" smtClean="0"/>
              <a:t>соответствует </a:t>
            </a:r>
            <a:r>
              <a:rPr lang="ru-RU" altLang="ru-RU" dirty="0"/>
              <a:t>норме </a:t>
            </a:r>
            <a:r>
              <a:rPr lang="ru-RU" altLang="ru-RU" dirty="0" smtClean="0"/>
              <a:t>ст. 26 </a:t>
            </a:r>
            <a:r>
              <a:rPr lang="ru-RU" altLang="ru-RU" dirty="0"/>
              <a:t>Закона об охране труда, согласно которой при отсутствии специфики профессий </a:t>
            </a:r>
            <a:r>
              <a:rPr lang="ru-RU" altLang="ru-RU" dirty="0" smtClean="0"/>
              <a:t>рабочих и (</a:t>
            </a:r>
            <a:r>
              <a:rPr lang="ru-RU" altLang="ru-RU" dirty="0"/>
              <a:t>или) видов работ (услуг) работодатели, в том числе не наделенные правом принятия локальных правовых актов, могут руководствоваться соответствующими типовыми инструкциями по охране труда.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altLang="ru-RU" b="1" dirty="0">
                <a:solidFill>
                  <a:srgbClr val="FF0000"/>
                </a:solidFill>
              </a:rPr>
              <a:t>Типовая инструкция по охране труда при использовании в работе офисного оборудования</a:t>
            </a:r>
            <a:r>
              <a:rPr lang="ru-RU" altLang="ru-RU" dirty="0">
                <a:solidFill>
                  <a:srgbClr val="FF0000"/>
                </a:solidFill>
              </a:rPr>
              <a:t>, </a:t>
            </a:r>
            <a:r>
              <a:rPr lang="ru-RU" altLang="ru-RU" dirty="0">
                <a:solidFill>
                  <a:srgbClr val="121212"/>
                </a:solidFill>
              </a:rPr>
              <a:t>утвержденная постановлением Министерства </a:t>
            </a:r>
            <a:r>
              <a:rPr lang="ru-RU" altLang="ru-RU" dirty="0" smtClean="0">
                <a:solidFill>
                  <a:srgbClr val="121212"/>
                </a:solidFill>
              </a:rPr>
              <a:t>труда и социальной </a:t>
            </a:r>
            <a:r>
              <a:rPr lang="ru-RU" altLang="ru-RU" dirty="0">
                <a:solidFill>
                  <a:srgbClr val="121212"/>
                </a:solidFill>
              </a:rPr>
              <a:t>защиты Республики Беларусь от 14.04.2021 </a:t>
            </a:r>
            <a:r>
              <a:rPr lang="ru-RU" altLang="ru-RU" dirty="0" smtClean="0">
                <a:solidFill>
                  <a:srgbClr val="121212"/>
                </a:solidFill>
              </a:rPr>
              <a:t>№ 25;</a:t>
            </a:r>
            <a:endParaRPr lang="ru-RU" altLang="ru-RU" dirty="0">
              <a:solidFill>
                <a:srgbClr val="121212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altLang="ru-RU" b="1" dirty="0">
                <a:solidFill>
                  <a:srgbClr val="FF0000"/>
                </a:solidFill>
              </a:rPr>
              <a:t>Типовая инструкция по охране труда при косьбе травы</a:t>
            </a:r>
            <a:r>
              <a:rPr lang="ru-RU" altLang="ru-RU" dirty="0">
                <a:solidFill>
                  <a:srgbClr val="FF0000"/>
                </a:solidFill>
              </a:rPr>
              <a:t>, </a:t>
            </a:r>
            <a:r>
              <a:rPr lang="ru-RU" altLang="ru-RU" dirty="0">
                <a:solidFill>
                  <a:srgbClr val="121212"/>
                </a:solidFill>
              </a:rPr>
              <a:t>утвержденная постановлением Министерства </a:t>
            </a:r>
            <a:r>
              <a:rPr lang="ru-RU" altLang="ru-RU" dirty="0" smtClean="0">
                <a:solidFill>
                  <a:srgbClr val="121212"/>
                </a:solidFill>
              </a:rPr>
              <a:t>труда и социальной </a:t>
            </a:r>
            <a:r>
              <a:rPr lang="ru-RU" altLang="ru-RU" dirty="0">
                <a:solidFill>
                  <a:srgbClr val="121212"/>
                </a:solidFill>
              </a:rPr>
              <a:t>защиты Республики Беларусь от 31.05.2021 </a:t>
            </a:r>
            <a:r>
              <a:rPr lang="ru-RU" altLang="ru-RU" dirty="0" smtClean="0">
                <a:solidFill>
                  <a:srgbClr val="121212"/>
                </a:solidFill>
              </a:rPr>
              <a:t>№ 40</a:t>
            </a:r>
            <a:r>
              <a:rPr lang="ru-RU" altLang="ru-RU" dirty="0">
                <a:solidFill>
                  <a:srgbClr val="121212"/>
                </a:solidFill>
              </a:rPr>
              <a:t>;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altLang="ru-RU" b="1" dirty="0" smtClean="0">
                <a:solidFill>
                  <a:srgbClr val="FF0000"/>
                </a:solidFill>
              </a:rPr>
              <a:t>типовые </a:t>
            </a:r>
            <a:r>
              <a:rPr lang="ru-RU" altLang="ru-RU" b="1" dirty="0">
                <a:solidFill>
                  <a:srgbClr val="FF0000"/>
                </a:solidFill>
              </a:rPr>
              <a:t>инструкции по охране труда для профессий рабочих «горничная</a:t>
            </a:r>
            <a:r>
              <a:rPr lang="ru-RU" altLang="ru-RU" b="1" dirty="0" smtClean="0">
                <a:solidFill>
                  <a:srgbClr val="FF0000"/>
                </a:solidFill>
              </a:rPr>
              <a:t>» и «</a:t>
            </a:r>
            <a:r>
              <a:rPr lang="ru-RU" altLang="ru-RU" b="1" dirty="0">
                <a:solidFill>
                  <a:srgbClr val="FF0000"/>
                </a:solidFill>
              </a:rPr>
              <a:t>кастелянша»</a:t>
            </a:r>
            <a:r>
              <a:rPr lang="ru-RU" altLang="ru-RU" dirty="0">
                <a:solidFill>
                  <a:srgbClr val="121212"/>
                </a:solidFill>
              </a:rPr>
              <a:t>, </a:t>
            </a:r>
            <a:r>
              <a:rPr lang="ru-RU" altLang="ru-RU" dirty="0" smtClean="0">
                <a:solidFill>
                  <a:srgbClr val="121212"/>
                </a:solidFill>
              </a:rPr>
              <a:t>утвержденные </a:t>
            </a:r>
            <a:r>
              <a:rPr lang="ru-RU" altLang="ru-RU" dirty="0">
                <a:solidFill>
                  <a:srgbClr val="121212"/>
                </a:solidFill>
              </a:rPr>
              <a:t>постановлением Министерства </a:t>
            </a:r>
            <a:r>
              <a:rPr lang="ru-RU" altLang="ru-RU" dirty="0" smtClean="0">
                <a:solidFill>
                  <a:srgbClr val="121212"/>
                </a:solidFill>
              </a:rPr>
              <a:t>труда и социальной </a:t>
            </a:r>
            <a:r>
              <a:rPr lang="ru-RU" altLang="ru-RU" dirty="0">
                <a:solidFill>
                  <a:srgbClr val="121212"/>
                </a:solidFill>
              </a:rPr>
              <a:t>защиты Республики Беларусь от 10.11.2021 </a:t>
            </a:r>
            <a:r>
              <a:rPr lang="ru-RU" altLang="ru-RU" dirty="0" smtClean="0">
                <a:solidFill>
                  <a:srgbClr val="121212"/>
                </a:solidFill>
              </a:rPr>
              <a:t>№ 80.</a:t>
            </a:r>
            <a:endParaRPr lang="ru-RU" altLang="ru-RU" dirty="0">
              <a:solidFill>
                <a:srgbClr val="121212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ru-RU" altLang="ru-RU" dirty="0">
              <a:solidFill>
                <a:srgbClr val="121212"/>
              </a:solidFill>
            </a:endParaRPr>
          </a:p>
          <a:p>
            <a:endParaRPr lang="ru-RU" alt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8E758F8-E8BD-4A43-9C06-1E2AE88A56BA}" type="slidenum">
              <a:rPr lang="ru-RU" altLang="ru-RU">
                <a:solidFill>
                  <a:srgbClr val="898989"/>
                </a:solidFill>
              </a:rPr>
              <a:pPr eaLnBrk="1" hangingPunct="1"/>
              <a:t>15</a:t>
            </a:fld>
            <a:endParaRPr lang="ru-RU" altLang="ru-RU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37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Заголовок 1"/>
          <p:cNvSpPr>
            <a:spLocks noGrp="1"/>
          </p:cNvSpPr>
          <p:nvPr>
            <p:ph type="title"/>
          </p:nvPr>
        </p:nvSpPr>
        <p:spPr>
          <a:xfrm>
            <a:off x="539750" y="1052513"/>
            <a:ext cx="8229600" cy="7921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altLang="ru-RU" sz="1800" dirty="0">
                <a:latin typeface="Arial" charset="0"/>
                <a:cs typeface="Arial" charset="0"/>
              </a:rPr>
              <a:t>Правила по охране труда </a:t>
            </a:r>
            <a:br>
              <a:rPr altLang="ru-RU" sz="1800" dirty="0">
                <a:latin typeface="Arial" charset="0"/>
                <a:cs typeface="Arial" charset="0"/>
              </a:rPr>
            </a:br>
            <a:r>
              <a:rPr altLang="ru-RU" sz="1800" dirty="0">
                <a:latin typeface="Arial" charset="0"/>
                <a:cs typeface="Arial" charset="0"/>
              </a:rPr>
              <a:t>(постановление </a:t>
            </a:r>
            <a:r>
              <a:rPr altLang="ru-RU" sz="1800" dirty="0" smtClean="0">
                <a:latin typeface="Arial" charset="0"/>
                <a:cs typeface="Arial" charset="0"/>
              </a:rPr>
              <a:t>Минтруда</a:t>
            </a:r>
            <a:r>
              <a:rPr lang="ru-RU" altLang="ru-RU" sz="1800" dirty="0" smtClean="0">
                <a:latin typeface="Arial" charset="0"/>
                <a:cs typeface="Arial" charset="0"/>
              </a:rPr>
              <a:t> и </a:t>
            </a:r>
            <a:r>
              <a:rPr altLang="ru-RU" sz="1800" dirty="0" smtClean="0">
                <a:latin typeface="Arial" charset="0"/>
                <a:cs typeface="Arial" charset="0"/>
              </a:rPr>
              <a:t>соцзащиты </a:t>
            </a:r>
            <a:r>
              <a:rPr altLang="ru-RU" sz="1800" dirty="0">
                <a:latin typeface="Arial" charset="0"/>
                <a:cs typeface="Arial" charset="0"/>
              </a:rPr>
              <a:t>от 01.07.2021 </a:t>
            </a:r>
            <a:r>
              <a:rPr lang="ru-RU" altLang="ru-RU" sz="1800" dirty="0" smtClean="0">
                <a:latin typeface="Arial" charset="0"/>
                <a:cs typeface="Arial" charset="0"/>
              </a:rPr>
              <a:t>№ </a:t>
            </a:r>
            <a:r>
              <a:rPr altLang="ru-RU" sz="1800" dirty="0" smtClean="0">
                <a:latin typeface="Arial" charset="0"/>
                <a:cs typeface="Arial" charset="0"/>
              </a:rPr>
              <a:t>53)</a:t>
            </a:r>
            <a:br>
              <a:rPr altLang="ru-RU" sz="1800" dirty="0" smtClean="0">
                <a:latin typeface="Arial" charset="0"/>
                <a:cs typeface="Arial" charset="0"/>
              </a:rPr>
            </a:br>
            <a:r>
              <a:rPr lang="ru-RU" altLang="ru-RU" sz="900" dirty="0">
                <a:latin typeface="Arial" charset="0"/>
                <a:cs typeface="Arial" charset="0"/>
              </a:rPr>
              <a:t> </a:t>
            </a:r>
            <a:r>
              <a:rPr altLang="ru-RU" sz="1800" dirty="0">
                <a:latin typeface="Arial" charset="0"/>
                <a:cs typeface="Arial" charset="0"/>
              </a:rPr>
              <a:t/>
            </a:r>
            <a:br>
              <a:rPr altLang="ru-RU" sz="1800" dirty="0">
                <a:latin typeface="Arial" charset="0"/>
                <a:cs typeface="Arial" charset="0"/>
              </a:rPr>
            </a:br>
            <a:r>
              <a:rPr altLang="ru-RU" sz="1800" dirty="0">
                <a:latin typeface="Arial" charset="0"/>
                <a:cs typeface="Arial" charset="0"/>
              </a:rPr>
              <a:t>ГЛАВА 4 «</a:t>
            </a:r>
            <a:r>
              <a:rPr altLang="ru-RU" sz="1800" dirty="0" smtClean="0">
                <a:latin typeface="Arial" charset="0"/>
                <a:cs typeface="Arial" charset="0"/>
              </a:rPr>
              <a:t>Требования</a:t>
            </a:r>
            <a:r>
              <a:rPr lang="ru-RU" altLang="ru-RU" sz="1800" dirty="0" smtClean="0">
                <a:latin typeface="Arial" charset="0"/>
                <a:cs typeface="Arial" charset="0"/>
              </a:rPr>
              <a:t> к </a:t>
            </a:r>
            <a:r>
              <a:rPr altLang="ru-RU" sz="1800" dirty="0" smtClean="0">
                <a:latin typeface="Arial" charset="0"/>
                <a:cs typeface="Arial" charset="0"/>
              </a:rPr>
              <a:t>зданиям</a:t>
            </a:r>
            <a:r>
              <a:rPr altLang="ru-RU" sz="1800" dirty="0">
                <a:latin typeface="Arial" charset="0"/>
                <a:cs typeface="Arial" charset="0"/>
              </a:rPr>
              <a:t>, </a:t>
            </a:r>
            <a:r>
              <a:rPr altLang="ru-RU" sz="1800" dirty="0" smtClean="0">
                <a:latin typeface="Arial" charset="0"/>
                <a:cs typeface="Arial" charset="0"/>
              </a:rPr>
              <a:t>сооружениям</a:t>
            </a:r>
            <a:r>
              <a:rPr lang="ru-RU" altLang="ru-RU" sz="1800" dirty="0" smtClean="0">
                <a:latin typeface="Arial" charset="0"/>
                <a:cs typeface="Arial" charset="0"/>
              </a:rPr>
              <a:t> и </a:t>
            </a:r>
            <a:r>
              <a:rPr altLang="ru-RU" sz="1800" dirty="0" smtClean="0">
                <a:latin typeface="Arial" charset="0"/>
                <a:cs typeface="Arial" charset="0"/>
              </a:rPr>
              <a:t>помещениям</a:t>
            </a:r>
            <a:r>
              <a:rPr altLang="ru-RU" sz="1800" dirty="0">
                <a:latin typeface="Arial" charset="0"/>
                <a:cs typeface="Arial" charset="0"/>
              </a:rPr>
              <a:t>»</a:t>
            </a:r>
            <a:endParaRPr altLang="ru-RU" sz="2800" dirty="0">
              <a:latin typeface="Arial" charset="0"/>
              <a:cs typeface="Arial" charset="0"/>
            </a:endParaRPr>
          </a:p>
        </p:txBody>
      </p:sp>
      <p:sp>
        <p:nvSpPr>
          <p:cNvPr id="59395" name="Объект 2"/>
          <p:cNvSpPr>
            <a:spLocks noGrp="1"/>
          </p:cNvSpPr>
          <p:nvPr>
            <p:ph idx="1"/>
          </p:nvPr>
        </p:nvSpPr>
        <p:spPr>
          <a:xfrm>
            <a:off x="395288" y="2205038"/>
            <a:ext cx="8353425" cy="4319587"/>
          </a:xfrm>
        </p:spPr>
        <p:txBody>
          <a:bodyPr/>
          <a:lstStyle/>
          <a:p>
            <a:r>
              <a:rPr lang="ru-RU" altLang="ru-RU" sz="2000" dirty="0" smtClean="0"/>
              <a:t>При </a:t>
            </a:r>
            <a:r>
              <a:rPr lang="ru-RU" altLang="ru-RU" sz="2000" dirty="0"/>
              <a:t>технической эксплуатации </a:t>
            </a:r>
            <a:r>
              <a:rPr lang="ru-RU" altLang="ru-RU" sz="2000" dirty="0" smtClean="0"/>
              <a:t>зданий и сооружений</a:t>
            </a:r>
            <a:r>
              <a:rPr lang="ru-RU" altLang="ru-RU" sz="2000" dirty="0"/>
              <a:t>, строительных </a:t>
            </a:r>
            <a:r>
              <a:rPr lang="ru-RU" altLang="ru-RU" sz="2000" dirty="0" smtClean="0"/>
              <a:t>конструкций и инженерных </a:t>
            </a:r>
            <a:r>
              <a:rPr lang="ru-RU" altLang="ru-RU" sz="2000" dirty="0"/>
              <a:t>систем должны соблюдаться требования </a:t>
            </a:r>
            <a:r>
              <a:rPr lang="ru-RU" altLang="ru-RU" sz="2000" dirty="0" smtClean="0"/>
              <a:t>СН 1.04.01-2020 </a:t>
            </a:r>
            <a:r>
              <a:rPr lang="ru-RU" altLang="ru-RU" sz="2000" dirty="0"/>
              <a:t>«Техническое состояние </a:t>
            </a:r>
            <a:r>
              <a:rPr lang="ru-RU" altLang="ru-RU" sz="2000" dirty="0" smtClean="0"/>
              <a:t>зданий и сооружений</a:t>
            </a:r>
            <a:r>
              <a:rPr lang="ru-RU" altLang="ru-RU" sz="2000" dirty="0"/>
              <a:t>», </a:t>
            </a:r>
            <a:r>
              <a:rPr lang="ru-RU" altLang="ru-RU" sz="2000" dirty="0" smtClean="0"/>
              <a:t>утвержденных </a:t>
            </a:r>
            <a:r>
              <a:rPr lang="ru-RU" altLang="ru-RU" sz="2000" dirty="0"/>
              <a:t>постановлением Минстройархитектуры от 27.10.2020 </a:t>
            </a:r>
            <a:r>
              <a:rPr lang="ru-RU" altLang="ru-RU" sz="2000" dirty="0" smtClean="0"/>
              <a:t>№ 64 (</a:t>
            </a:r>
            <a:r>
              <a:rPr lang="ru-RU" altLang="ru-RU" sz="2000" dirty="0" smtClean="0">
                <a:solidFill>
                  <a:srgbClr val="FF0000"/>
                </a:solidFill>
              </a:rPr>
              <a:t>п. 45 </a:t>
            </a:r>
            <a:r>
              <a:rPr lang="ru-RU" altLang="ru-RU" sz="2000" dirty="0">
                <a:solidFill>
                  <a:srgbClr val="FF0000"/>
                </a:solidFill>
              </a:rPr>
              <a:t>Правил </a:t>
            </a:r>
            <a:r>
              <a:rPr lang="ru-RU" altLang="ru-RU" sz="2000" dirty="0" smtClean="0">
                <a:solidFill>
                  <a:srgbClr val="FF0000"/>
                </a:solidFill>
              </a:rPr>
              <a:t>№ 53</a:t>
            </a:r>
            <a:r>
              <a:rPr lang="ru-RU" altLang="ru-RU" sz="2000" dirty="0"/>
              <a:t>).</a:t>
            </a:r>
          </a:p>
          <a:p>
            <a:r>
              <a:rPr lang="ru-RU" altLang="ru-RU" sz="2000" dirty="0"/>
              <a:t> </a:t>
            </a:r>
          </a:p>
          <a:p>
            <a:r>
              <a:rPr lang="ru-RU" altLang="ru-RU" sz="2000" dirty="0" smtClean="0"/>
              <a:t>С </a:t>
            </a:r>
            <a:r>
              <a:rPr lang="ru-RU" altLang="ru-RU" sz="2000" dirty="0"/>
              <a:t>учетом </a:t>
            </a:r>
            <a:r>
              <a:rPr lang="ru-RU" altLang="ru-RU" sz="2000" dirty="0" smtClean="0"/>
              <a:t>ст. 34 </a:t>
            </a:r>
            <a:r>
              <a:rPr lang="ru-RU" altLang="ru-RU" sz="2000" dirty="0"/>
              <a:t>Закона об охране труда в </a:t>
            </a:r>
            <a:r>
              <a:rPr lang="ru-RU" altLang="ru-RU" sz="2000" dirty="0" smtClean="0">
                <a:solidFill>
                  <a:srgbClr val="FF0000"/>
                </a:solidFill>
              </a:rPr>
              <a:t>п. 52 </a:t>
            </a:r>
            <a:r>
              <a:rPr lang="ru-RU" altLang="ru-RU" sz="2000" dirty="0">
                <a:solidFill>
                  <a:srgbClr val="FF0000"/>
                </a:solidFill>
              </a:rPr>
              <a:t>Правил </a:t>
            </a:r>
            <a:r>
              <a:rPr lang="ru-RU" altLang="ru-RU" sz="2000" dirty="0" smtClean="0">
                <a:solidFill>
                  <a:srgbClr val="FF0000"/>
                </a:solidFill>
              </a:rPr>
              <a:t>№ 53 </a:t>
            </a:r>
            <a:r>
              <a:rPr lang="ru-RU" altLang="ru-RU" sz="2000" dirty="0"/>
              <a:t>уточнено, что необходимо проводить </a:t>
            </a:r>
            <a:r>
              <a:rPr lang="ru-RU" altLang="ru-RU" sz="2000" dirty="0" smtClean="0"/>
              <a:t>плановый (</a:t>
            </a:r>
            <a:r>
              <a:rPr lang="ru-RU" altLang="ru-RU" sz="2000" dirty="0" smtClean="0"/>
              <a:t>общий и частичный) и внеплановый </a:t>
            </a:r>
            <a:r>
              <a:rPr lang="ru-RU" altLang="ru-RU" sz="2000" dirty="0"/>
              <a:t>(внеочередной) технический осмотр зданий, </a:t>
            </a:r>
            <a:r>
              <a:rPr lang="ru-RU" altLang="ru-RU" sz="2000" dirty="0" smtClean="0"/>
              <a:t>сооружений и помещений</a:t>
            </a:r>
            <a:r>
              <a:rPr lang="ru-RU" altLang="ru-RU" sz="2000" dirty="0"/>
              <a:t>. </a:t>
            </a:r>
          </a:p>
          <a:p>
            <a:r>
              <a:rPr lang="ru-RU" altLang="ru-RU" sz="2000" dirty="0" smtClean="0"/>
              <a:t>Как и ранее, </a:t>
            </a:r>
            <a:r>
              <a:rPr lang="ru-RU" altLang="ru-RU" sz="2000" dirty="0"/>
              <a:t>результаты оформляются актом, в </a:t>
            </a:r>
            <a:r>
              <a:rPr lang="ru-RU" altLang="ru-RU" sz="2000" dirty="0" smtClean="0"/>
              <a:t>котором </a:t>
            </a:r>
            <a:r>
              <a:rPr lang="ru-RU" altLang="ru-RU" sz="2000" dirty="0"/>
              <a:t>отмечаются обнаруженные дефекты, а также необходимые меры для их </a:t>
            </a:r>
            <a:r>
              <a:rPr lang="ru-RU" altLang="ru-RU" sz="2000" dirty="0" smtClean="0"/>
              <a:t>устранения с указанием </a:t>
            </a:r>
            <a:r>
              <a:rPr lang="ru-RU" altLang="ru-RU" sz="2000" dirty="0"/>
              <a:t>сроков выполнения работ.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FB372A9-FC6B-47CE-8731-6632758BB041}" type="slidenum">
              <a:rPr lang="ru-RU" altLang="ru-RU">
                <a:solidFill>
                  <a:srgbClr val="898989"/>
                </a:solidFill>
              </a:rPr>
              <a:pPr eaLnBrk="1" hangingPunct="1"/>
              <a:t>16</a:t>
            </a:fld>
            <a:endParaRPr lang="ru-RU" altLang="ru-RU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74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32E31D8-0ED1-4694-B8FA-BD7CDC97D8C0}" type="slidenum">
              <a:rPr lang="ru-RU" altLang="ru-RU">
                <a:solidFill>
                  <a:srgbClr val="898989"/>
                </a:solidFill>
              </a:rPr>
              <a:pPr eaLnBrk="1" hangingPunct="1"/>
              <a:t>17</a:t>
            </a:fld>
            <a:endParaRPr lang="ru-RU" altLang="ru-RU">
              <a:solidFill>
                <a:srgbClr val="898989"/>
              </a:solidFill>
            </a:endParaRPr>
          </a:p>
        </p:txBody>
      </p:sp>
      <p:sp>
        <p:nvSpPr>
          <p:cNvPr id="60419" name="Прямоугольник 2"/>
          <p:cNvSpPr>
            <a:spLocks noChangeArrowheads="1"/>
          </p:cNvSpPr>
          <p:nvPr/>
        </p:nvSpPr>
        <p:spPr bwMode="auto">
          <a:xfrm>
            <a:off x="611188" y="1052513"/>
            <a:ext cx="7921625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b="1" i="1" dirty="0"/>
              <a:t>Справочно.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2000" dirty="0" smtClean="0"/>
              <a:t>Результаты </a:t>
            </a:r>
            <a:r>
              <a:rPr lang="ru-RU" altLang="ru-RU" sz="2000" b="1" dirty="0"/>
              <a:t>всех технических осмотров оформляют актами по формам в </a:t>
            </a:r>
            <a:r>
              <a:rPr lang="ru-RU" altLang="ru-RU" sz="2000" b="1" dirty="0" smtClean="0"/>
              <a:t>соответствии с </a:t>
            </a:r>
            <a:r>
              <a:rPr lang="ru-RU" altLang="ru-RU" sz="2000" b="1" dirty="0" smtClean="0">
                <a:hlinkClick r:id="rId3"/>
              </a:rPr>
              <a:t>А.2</a:t>
            </a:r>
            <a:r>
              <a:rPr lang="ru-RU" altLang="ru-RU" sz="2000" b="1" dirty="0" smtClean="0"/>
              <a:t>–</a:t>
            </a:r>
            <a:r>
              <a:rPr lang="ru-RU" altLang="ru-RU" sz="2000" b="1" dirty="0" smtClean="0">
                <a:hlinkClick r:id="rId4"/>
              </a:rPr>
              <a:t>А.4</a:t>
            </a:r>
            <a:r>
              <a:rPr lang="ru-RU" altLang="ru-RU" sz="2000" b="1" dirty="0" smtClean="0"/>
              <a:t> </a:t>
            </a:r>
            <a:r>
              <a:rPr lang="ru-RU" altLang="ru-RU" sz="2000" b="1" dirty="0"/>
              <a:t>(приложение А), </a:t>
            </a:r>
            <a:r>
              <a:rPr lang="ru-RU" altLang="ru-RU" sz="2000" dirty="0"/>
              <a:t>подробные данные </a:t>
            </a:r>
            <a:r>
              <a:rPr lang="ru-RU" altLang="ru-RU" sz="2000" b="1" dirty="0"/>
              <a:t>заносят в журнал технической эксплуатации</a:t>
            </a:r>
            <a:r>
              <a:rPr lang="ru-RU" altLang="ru-RU" sz="2000" dirty="0"/>
              <a:t>, в котором следует указывать: ориентировочную оценку технического состояния </a:t>
            </a:r>
            <a:r>
              <a:rPr lang="ru-RU" altLang="ru-RU" sz="2000" dirty="0" smtClean="0"/>
              <a:t>здания и его </a:t>
            </a:r>
            <a:r>
              <a:rPr lang="ru-RU" altLang="ru-RU" sz="2000" dirty="0"/>
              <a:t>отдельных элементов; места </a:t>
            </a:r>
            <a:r>
              <a:rPr lang="ru-RU" altLang="ru-RU" sz="2000" dirty="0" smtClean="0"/>
              <a:t>расположения и параметры </a:t>
            </a:r>
            <a:r>
              <a:rPr lang="ru-RU" altLang="ru-RU" sz="2000" dirty="0"/>
              <a:t>обнаруженных дефектов, предполагаемые причины их </a:t>
            </a:r>
            <a:r>
              <a:rPr lang="ru-RU" altLang="ru-RU" sz="2000" dirty="0" smtClean="0"/>
              <a:t>возникновения и сроки </a:t>
            </a:r>
            <a:r>
              <a:rPr lang="ru-RU" altLang="ru-RU" sz="2000" dirty="0"/>
              <a:t>устранения; данные о выполнении </a:t>
            </a:r>
            <a:r>
              <a:rPr lang="ru-RU" altLang="ru-RU" sz="2000" dirty="0" smtClean="0"/>
              <a:t>предписаний (п. 5.11 СН 1.04.01-2020).</a:t>
            </a:r>
            <a:endParaRPr lang="ru-RU" altLang="ru-RU" sz="2000" dirty="0"/>
          </a:p>
        </p:txBody>
      </p:sp>
    </p:spTree>
    <p:extLst>
      <p:ext uri="{BB962C8B-B14F-4D97-AF65-F5344CB8AC3E}">
        <p14:creationId xmlns:p14="http://schemas.microsoft.com/office/powerpoint/2010/main" val="474104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1052513"/>
            <a:ext cx="8229600" cy="7921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sz="1800" dirty="0"/>
              <a:t>Правила по охране труда </a:t>
            </a:r>
            <a:br>
              <a:rPr sz="1800" dirty="0"/>
            </a:br>
            <a:r>
              <a:rPr sz="1800" dirty="0"/>
              <a:t>(постановление </a:t>
            </a:r>
            <a:r>
              <a:rPr sz="1800" dirty="0" smtClean="0"/>
              <a:t>Минтруда</a:t>
            </a:r>
            <a:r>
              <a:rPr lang="ru-RU" sz="1800" dirty="0" smtClean="0"/>
              <a:t> и </a:t>
            </a:r>
            <a:r>
              <a:rPr sz="1800" dirty="0" smtClean="0"/>
              <a:t>соцзащиты </a:t>
            </a:r>
            <a:r>
              <a:rPr sz="1800" dirty="0"/>
              <a:t>от 01.07.2021 </a:t>
            </a:r>
            <a:r>
              <a:rPr lang="ru-RU" sz="1800" dirty="0" smtClean="0"/>
              <a:t>№ </a:t>
            </a:r>
            <a:r>
              <a:rPr sz="1800" dirty="0" smtClean="0"/>
              <a:t>53)</a:t>
            </a:r>
            <a:br>
              <a:rPr sz="1800" dirty="0" smtClean="0"/>
            </a:br>
            <a:r>
              <a:rPr sz="900" dirty="0" smtClean="0"/>
              <a:t> </a:t>
            </a:r>
            <a:r>
              <a:rPr sz="1800" dirty="0"/>
              <a:t/>
            </a:r>
            <a:br>
              <a:rPr sz="1800" dirty="0"/>
            </a:br>
            <a:r>
              <a:rPr sz="1800" dirty="0"/>
              <a:t>ГЛАВА 4 «</a:t>
            </a:r>
            <a:r>
              <a:rPr sz="1800" dirty="0" smtClean="0"/>
              <a:t>Требования</a:t>
            </a:r>
            <a:r>
              <a:rPr lang="ru-RU" sz="1800" dirty="0" smtClean="0"/>
              <a:t> к </a:t>
            </a:r>
            <a:r>
              <a:rPr sz="1800" dirty="0" smtClean="0"/>
              <a:t>зданиям</a:t>
            </a:r>
            <a:r>
              <a:rPr sz="1800" dirty="0"/>
              <a:t>, </a:t>
            </a:r>
            <a:r>
              <a:rPr sz="1800" dirty="0" smtClean="0"/>
              <a:t>сооружениям</a:t>
            </a:r>
            <a:r>
              <a:rPr lang="ru-RU" sz="1800" dirty="0" smtClean="0"/>
              <a:t> и </a:t>
            </a:r>
            <a:r>
              <a:rPr sz="1800" dirty="0" smtClean="0"/>
              <a:t>помещениям</a:t>
            </a:r>
            <a:r>
              <a:rPr sz="1800" dirty="0"/>
              <a:t>»</a:t>
            </a:r>
            <a:endParaRPr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13" y="2205038"/>
            <a:ext cx="8280400" cy="424815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ru-RU" dirty="0" smtClean="0"/>
              <a:t>В </a:t>
            </a:r>
            <a:r>
              <a:rPr lang="ru-RU" dirty="0"/>
              <a:t>данной главе установлены </a:t>
            </a:r>
            <a:r>
              <a:rPr lang="ru-RU" dirty="0" smtClean="0"/>
              <a:t>требования</a:t>
            </a:r>
            <a:r>
              <a:rPr lang="ru-RU" b="1" dirty="0" smtClean="0"/>
              <a:t> к содержанию </a:t>
            </a:r>
            <a:r>
              <a:rPr lang="ru-RU" b="1" dirty="0"/>
              <a:t>крыш </a:t>
            </a:r>
            <a:r>
              <a:rPr lang="ru-RU" b="1" dirty="0" smtClean="0"/>
              <a:t>зданий и сооружений</a:t>
            </a:r>
            <a:r>
              <a:rPr lang="ru-RU" dirty="0"/>
              <a:t>.</a:t>
            </a:r>
          </a:p>
          <a:p>
            <a:pPr>
              <a:defRPr/>
            </a:pPr>
            <a:r>
              <a:rPr lang="ru-RU" dirty="0" smtClean="0"/>
              <a:t>Так</a:t>
            </a:r>
            <a:r>
              <a:rPr lang="ru-RU" dirty="0"/>
              <a:t>, крыши </a:t>
            </a:r>
            <a:r>
              <a:rPr lang="ru-RU" dirty="0" smtClean="0"/>
              <a:t>зданий и сооружений </a:t>
            </a:r>
            <a:r>
              <a:rPr lang="ru-RU" dirty="0"/>
              <a:t>должны содержаться в исправном состоянии, в холодное время года регулярно очищаться от снега, а козырьки, </a:t>
            </a:r>
            <a:r>
              <a:rPr lang="ru-RU" dirty="0" smtClean="0"/>
              <a:t>карнизы – от </a:t>
            </a:r>
            <a:r>
              <a:rPr lang="ru-RU" dirty="0"/>
              <a:t>образовавшегося обледенения</a:t>
            </a:r>
            <a:r>
              <a:rPr lang="ru-RU" dirty="0" smtClean="0"/>
              <a:t>. </a:t>
            </a:r>
            <a:endParaRPr lang="ru-RU" dirty="0"/>
          </a:p>
          <a:p>
            <a:pPr>
              <a:defRPr/>
            </a:pPr>
            <a:r>
              <a:rPr lang="ru-RU" dirty="0" smtClean="0"/>
              <a:t>Наледи и сосульки</a:t>
            </a:r>
            <a:r>
              <a:rPr lang="ru-RU" dirty="0"/>
              <a:t>, </a:t>
            </a:r>
            <a:r>
              <a:rPr lang="ru-RU" dirty="0" smtClean="0"/>
              <a:t>свисающие с карнизов</a:t>
            </a:r>
            <a:r>
              <a:rPr lang="ru-RU" dirty="0"/>
              <a:t>, козырьков крыш, своевременно удаляют, используя при этом специальные приспособления (крючки). Выполнять данную работу работающий </a:t>
            </a:r>
            <a:r>
              <a:rPr lang="ru-RU" dirty="0" smtClean="0"/>
              <a:t>должен с мобильной </a:t>
            </a:r>
            <a:r>
              <a:rPr lang="ru-RU" dirty="0"/>
              <a:t>подъемной рабочей платформы или находясь на </a:t>
            </a:r>
            <a:r>
              <a:rPr lang="ru-RU" dirty="0" smtClean="0"/>
              <a:t>земле с соблюдением </a:t>
            </a:r>
            <a:r>
              <a:rPr lang="ru-RU" dirty="0"/>
              <a:t>мер безопасности. Места прохода людей в пределах опасных зон должны ограждаться (</a:t>
            </a:r>
            <a:r>
              <a:rPr lang="ru-RU" dirty="0" err="1" smtClean="0">
                <a:solidFill>
                  <a:srgbClr val="FF0000"/>
                </a:solidFill>
              </a:rPr>
              <a:t>пп</a:t>
            </a:r>
            <a:r>
              <a:rPr lang="ru-RU" dirty="0" smtClean="0">
                <a:solidFill>
                  <a:srgbClr val="FF0000"/>
                </a:solidFill>
              </a:rPr>
              <a:t>. 63 и 64 </a:t>
            </a:r>
            <a:r>
              <a:rPr lang="ru-RU" dirty="0">
                <a:solidFill>
                  <a:srgbClr val="FF0000"/>
                </a:solidFill>
              </a:rPr>
              <a:t>Правил </a:t>
            </a:r>
            <a:r>
              <a:rPr lang="ru-RU" dirty="0" smtClean="0">
                <a:solidFill>
                  <a:srgbClr val="FF0000"/>
                </a:solidFill>
              </a:rPr>
              <a:t>№ 53</a:t>
            </a:r>
            <a:r>
              <a:rPr lang="ru-RU" dirty="0"/>
              <a:t>).</a:t>
            </a:r>
          </a:p>
          <a:p>
            <a:pPr>
              <a:defRPr/>
            </a:pPr>
            <a:endParaRPr lang="ru-RU" dirty="0"/>
          </a:p>
          <a:p>
            <a:pPr>
              <a:defRPr/>
            </a:pPr>
            <a:r>
              <a:rPr lang="ru-RU" b="1" i="1" dirty="0" err="1"/>
              <a:t>Справочно</a:t>
            </a:r>
            <a:r>
              <a:rPr lang="ru-RU" b="1" i="1" dirty="0"/>
              <a:t>.</a:t>
            </a:r>
          </a:p>
          <a:p>
            <a:pPr>
              <a:defRPr/>
            </a:pPr>
            <a:r>
              <a:rPr lang="ru-RU" i="1" dirty="0" smtClean="0"/>
              <a:t>Крыши </a:t>
            </a:r>
            <a:r>
              <a:rPr lang="ru-RU" i="1" dirty="0"/>
              <a:t>зданий, чердачные помещения, </a:t>
            </a:r>
            <a:r>
              <a:rPr lang="ru-RU" i="1" dirty="0" smtClean="0"/>
              <a:t>кровли и системы </a:t>
            </a:r>
            <a:r>
              <a:rPr lang="ru-RU" i="1" dirty="0"/>
              <a:t>водостоков следует </a:t>
            </a:r>
            <a:r>
              <a:rPr lang="ru-RU" i="1" dirty="0" smtClean="0"/>
              <a:t>эксплуатировать с соблюдением п. 8.7.5 СН 1.04.01-2020.</a:t>
            </a:r>
            <a:endParaRPr lang="ru-RU" i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EBFF4A2-99DA-4DE0-998E-784A8530C9FB}" type="slidenum">
              <a:rPr lang="ru-RU" altLang="ru-RU">
                <a:solidFill>
                  <a:srgbClr val="898989"/>
                </a:solidFill>
              </a:rPr>
              <a:pPr eaLnBrk="1" hangingPunct="1"/>
              <a:t>18</a:t>
            </a:fld>
            <a:endParaRPr lang="ru-RU" altLang="ru-RU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176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1052513"/>
            <a:ext cx="8229600" cy="7921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sz="1600" dirty="0"/>
              <a:t>Правила по охране труда </a:t>
            </a:r>
            <a:br>
              <a:rPr sz="1600" dirty="0"/>
            </a:br>
            <a:r>
              <a:rPr sz="1600" dirty="0"/>
              <a:t>(постановление </a:t>
            </a:r>
            <a:r>
              <a:rPr sz="1600" dirty="0" smtClean="0"/>
              <a:t>Минтруда</a:t>
            </a:r>
            <a:r>
              <a:rPr lang="ru-RU" sz="1600" dirty="0" smtClean="0"/>
              <a:t> и </a:t>
            </a:r>
            <a:r>
              <a:rPr sz="1600" dirty="0" smtClean="0"/>
              <a:t>соцзащиты </a:t>
            </a:r>
            <a:r>
              <a:rPr sz="1600" dirty="0"/>
              <a:t>от 01.07.2021 </a:t>
            </a:r>
            <a:r>
              <a:rPr lang="ru-RU" sz="1600" dirty="0" smtClean="0"/>
              <a:t>№ </a:t>
            </a:r>
            <a:r>
              <a:rPr sz="1600" dirty="0" smtClean="0"/>
              <a:t>53)</a:t>
            </a:r>
            <a:br>
              <a:rPr sz="1600" dirty="0" smtClean="0"/>
            </a:br>
            <a:r>
              <a:rPr lang="ru-RU" sz="900" dirty="0"/>
              <a:t> </a:t>
            </a:r>
            <a:r>
              <a:rPr sz="1600" dirty="0"/>
              <a:t/>
            </a:r>
            <a:br>
              <a:rPr sz="1600" dirty="0"/>
            </a:br>
            <a:r>
              <a:rPr sz="1600" dirty="0"/>
              <a:t>ГЛАВА 5 «Санитарно-бытовое обслуживание работающих»</a:t>
            </a:r>
            <a:endParaRPr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13" y="2205038"/>
            <a:ext cx="8280400" cy="3921125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ru-RU" sz="2000" dirty="0" smtClean="0"/>
              <a:t>Нанимателями оборудуются с учетом </a:t>
            </a:r>
            <a:r>
              <a:rPr lang="ru-RU" sz="2000" dirty="0"/>
              <a:t>характера производства санитарно-бытовые помещения (гардеробные, умывальные, туалеты, душевые, комнаты личной гигиены, помещения для приема пищи (столовые), обогревания, отдыха, обработки, </a:t>
            </a:r>
            <a:r>
              <a:rPr lang="ru-RU" sz="2000" dirty="0" smtClean="0"/>
              <a:t>хранения и выдачи </a:t>
            </a:r>
            <a:r>
              <a:rPr lang="ru-RU" sz="2000" dirty="0"/>
              <a:t>средств индивидуальной </a:t>
            </a:r>
            <a:r>
              <a:rPr lang="ru-RU" sz="2000" dirty="0" smtClean="0"/>
              <a:t>защиты и другие</a:t>
            </a:r>
            <a:r>
              <a:rPr lang="ru-RU" sz="2000" dirty="0"/>
              <a:t>), оснащенные необходимыми </a:t>
            </a:r>
            <a:r>
              <a:rPr lang="ru-RU" sz="2000" dirty="0" smtClean="0"/>
              <a:t>устройствами и средствами</a:t>
            </a:r>
            <a:r>
              <a:rPr lang="ru-RU" sz="2000" dirty="0"/>
              <a:t>, организуется питьевое водоснабжение </a:t>
            </a:r>
            <a:r>
              <a:rPr lang="ru-RU" sz="2000" dirty="0" smtClean="0"/>
              <a:t>(</a:t>
            </a:r>
            <a:r>
              <a:rPr lang="ru-RU" sz="2000" dirty="0" smtClean="0">
                <a:solidFill>
                  <a:srgbClr val="FF0000"/>
                </a:solidFill>
              </a:rPr>
              <a:t>п. 68 </a:t>
            </a:r>
            <a:r>
              <a:rPr lang="ru-RU" sz="2000" dirty="0">
                <a:solidFill>
                  <a:srgbClr val="FF0000"/>
                </a:solidFill>
              </a:rPr>
              <a:t>Правил </a:t>
            </a:r>
            <a:r>
              <a:rPr lang="ru-RU" sz="2000" dirty="0" smtClean="0">
                <a:solidFill>
                  <a:srgbClr val="FF0000"/>
                </a:solidFill>
              </a:rPr>
              <a:t>№ 53</a:t>
            </a:r>
            <a:r>
              <a:rPr lang="ru-RU" sz="2000" dirty="0"/>
              <a:t>).</a:t>
            </a:r>
          </a:p>
          <a:p>
            <a:pPr>
              <a:defRPr/>
            </a:pPr>
            <a:endParaRPr lang="ru-RU" sz="2000" dirty="0"/>
          </a:p>
          <a:p>
            <a:pPr>
              <a:defRPr/>
            </a:pPr>
            <a:r>
              <a:rPr lang="ru-RU" sz="2000" dirty="0" smtClean="0"/>
              <a:t>Производственные и санитарно-бытовые </a:t>
            </a:r>
            <a:r>
              <a:rPr lang="ru-RU" sz="2000" dirty="0"/>
              <a:t>помещения оборудуются умывальными раковинами для мытья </a:t>
            </a:r>
            <a:r>
              <a:rPr lang="ru-RU" sz="2000" dirty="0" smtClean="0"/>
              <a:t>рук с подводкой горячей и холодной </a:t>
            </a:r>
            <a:r>
              <a:rPr lang="ru-RU" sz="2000" dirty="0"/>
              <a:t>проточной воды, со стационарным смесителем, а также </a:t>
            </a:r>
            <a:r>
              <a:rPr lang="ru-RU" sz="2000" dirty="0" smtClean="0"/>
              <a:t>дозатором с жидким мылом и при </a:t>
            </a:r>
            <a:r>
              <a:rPr lang="ru-RU" sz="2000" dirty="0"/>
              <a:t>необходимости средством дезинфекции для обработки рук, полотенцами разового пользования или устройством для сушки рук </a:t>
            </a:r>
            <a:r>
              <a:rPr lang="ru-RU" sz="2000" dirty="0" smtClean="0"/>
              <a:t>(</a:t>
            </a:r>
            <a:r>
              <a:rPr lang="ru-RU" sz="2000" dirty="0" smtClean="0">
                <a:solidFill>
                  <a:srgbClr val="FF0000"/>
                </a:solidFill>
              </a:rPr>
              <a:t>п. 70 </a:t>
            </a:r>
            <a:r>
              <a:rPr lang="ru-RU" sz="2000" dirty="0">
                <a:solidFill>
                  <a:srgbClr val="FF0000"/>
                </a:solidFill>
              </a:rPr>
              <a:t>Правил </a:t>
            </a:r>
            <a:r>
              <a:rPr lang="ru-RU" sz="2000" dirty="0" smtClean="0">
                <a:solidFill>
                  <a:srgbClr val="FF0000"/>
                </a:solidFill>
              </a:rPr>
              <a:t>№ 53</a:t>
            </a:r>
            <a:r>
              <a:rPr lang="ru-RU" sz="2000" dirty="0"/>
              <a:t>).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4E1E5EA-4441-41F9-8C07-B83AD3ABF04D}" type="slidenum">
              <a:rPr lang="ru-RU" altLang="ru-RU">
                <a:solidFill>
                  <a:srgbClr val="898989"/>
                </a:solidFill>
              </a:rPr>
              <a:pPr eaLnBrk="1" hangingPunct="1"/>
              <a:t>19</a:t>
            </a:fld>
            <a:endParaRPr lang="ru-RU" altLang="ru-RU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55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F5BF3-97F6-4CC6-96A9-5D160A486C9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47710" y="116632"/>
            <a:ext cx="8137525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rgbClr val="C0504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Совершенствование нормативных правовых актов по охране труда</a:t>
            </a:r>
          </a:p>
        </p:txBody>
      </p:sp>
      <p:sp>
        <p:nvSpPr>
          <p:cNvPr id="4" name="AutoShape 17"/>
          <p:cNvSpPr>
            <a:spLocks noChangeArrowheads="1"/>
          </p:cNvSpPr>
          <p:nvPr/>
        </p:nvSpPr>
        <p:spPr bwMode="auto">
          <a:xfrm>
            <a:off x="323528" y="792215"/>
            <a:ext cx="4104457" cy="1475656"/>
          </a:xfrm>
          <a:prstGeom prst="flowChartAlternateProcess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>
              <a:defRPr/>
            </a:pPr>
            <a:endParaRPr lang="ru-RU" sz="1100" b="1" dirty="0">
              <a:ln w="0"/>
              <a:solidFill>
                <a:srgbClr val="1F497D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AutoShape 17"/>
          <p:cNvSpPr>
            <a:spLocks noChangeArrowheads="1"/>
          </p:cNvSpPr>
          <p:nvPr/>
        </p:nvSpPr>
        <p:spPr bwMode="auto">
          <a:xfrm>
            <a:off x="4740438" y="827671"/>
            <a:ext cx="4296058" cy="1475656"/>
          </a:xfrm>
          <a:prstGeom prst="flowChartAlternateProcess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>
              <a:defRPr/>
            </a:pPr>
            <a:endParaRPr lang="ru-RU" sz="1100" dirty="0">
              <a:solidFill>
                <a:srgbClr val="1F497D">
                  <a:lumMod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71600" y="2492896"/>
            <a:ext cx="6984776" cy="3785652"/>
          </a:xfrm>
          <a:prstGeom prst="rect">
            <a:avLst/>
          </a:prstGeom>
          <a:noFill/>
          <a:ln w="15875">
            <a:solidFill>
              <a:schemeClr val="accent1">
                <a:lumMod val="75000"/>
              </a:schemeClr>
            </a:solidFill>
            <a:prstDash val="lgDash"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b="1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направления совершенствования нормативных актов по охране труда: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600" dirty="0">
                <a:solidFill>
                  <a:prstClr val="black"/>
                </a:solidFill>
              </a:rPr>
              <a:t>проведение обучения, стажировки </a:t>
            </a:r>
            <a:r>
              <a:rPr lang="ru-RU" sz="1600" dirty="0" smtClean="0">
                <a:solidFill>
                  <a:prstClr val="black"/>
                </a:solidFill>
              </a:rPr>
              <a:t>инструктажа и проверки </a:t>
            </a:r>
            <a:r>
              <a:rPr lang="ru-RU" sz="1600" dirty="0">
                <a:solidFill>
                  <a:prstClr val="black"/>
                </a:solidFill>
              </a:rPr>
              <a:t>знаний по вопросам охраны труда;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600" dirty="0">
                <a:solidFill>
                  <a:prstClr val="black"/>
                </a:solidFill>
              </a:rPr>
              <a:t>осуществление контроля за соблюдением работниками требований по охране труда;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600" dirty="0">
                <a:solidFill>
                  <a:prstClr val="black"/>
                </a:solidFill>
              </a:rPr>
              <a:t>планирование мероприятий по </a:t>
            </a:r>
            <a:r>
              <a:rPr lang="ru-RU" sz="1600" dirty="0" smtClean="0">
                <a:solidFill>
                  <a:prstClr val="black"/>
                </a:solidFill>
              </a:rPr>
              <a:t>охране труда</a:t>
            </a:r>
            <a:r>
              <a:rPr lang="ru-RU" sz="1600" dirty="0">
                <a:solidFill>
                  <a:prstClr val="black"/>
                </a:solidFill>
              </a:rPr>
              <a:t>;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600" dirty="0">
                <a:solidFill>
                  <a:prstClr val="black"/>
                </a:solidFill>
              </a:rPr>
              <a:t>организация работы службы охраны труда;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600" dirty="0">
                <a:solidFill>
                  <a:prstClr val="black"/>
                </a:solidFill>
              </a:rPr>
              <a:t>проведение оценки условий труда при аттестации рабочих мест по условиям труда, а также государственной экспертизы условий труда;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600" dirty="0">
                <a:solidFill>
                  <a:prstClr val="black"/>
                </a:solidFill>
              </a:rPr>
              <a:t>аккредитация юридических лиц, индивидуальных предпринимателей на оказание услуг в области охраны труда;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600" dirty="0">
                <a:solidFill>
                  <a:prstClr val="black"/>
                </a:solidFill>
              </a:rPr>
              <a:t>актуализация </a:t>
            </a:r>
            <a:r>
              <a:rPr lang="ru-RU" sz="1600" dirty="0" smtClean="0">
                <a:solidFill>
                  <a:prstClr val="black"/>
                </a:solidFill>
              </a:rPr>
              <a:t>типовых норм </a:t>
            </a:r>
            <a:r>
              <a:rPr lang="ru-RU" sz="1600" dirty="0">
                <a:solidFill>
                  <a:prstClr val="black"/>
                </a:solidFill>
              </a:rPr>
              <a:t>бесплатной выдачи средств индивидуальной защиты </a:t>
            </a:r>
          </a:p>
        </p:txBody>
      </p:sp>
      <p:sp>
        <p:nvSpPr>
          <p:cNvPr id="6" name="Стрелка вправо 5"/>
          <p:cNvSpPr/>
          <p:nvPr/>
        </p:nvSpPr>
        <p:spPr>
          <a:xfrm>
            <a:off x="4505435" y="1530049"/>
            <a:ext cx="148768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60470" y="814237"/>
            <a:ext cx="418774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Подготовлены и приняты 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постановления Совета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Министров,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 постановлений Министерства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труда и социальной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защиты </a:t>
            </a:r>
            <a:endParaRPr 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 2 совместных)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980728"/>
            <a:ext cx="410445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Закон Республики Беларусь </a:t>
            </a:r>
          </a:p>
          <a:p>
            <a:pPr algn="ctr"/>
            <a:r>
              <a:rPr lang="ru-RU" b="1" dirty="0">
                <a:solidFill>
                  <a:srgbClr val="FF0000"/>
                </a:solidFill>
              </a:rPr>
              <a:t>«Об охране труда</a:t>
            </a:r>
            <a:r>
              <a:rPr lang="ru-RU" b="1" dirty="0" smtClean="0">
                <a:solidFill>
                  <a:srgbClr val="FF0000"/>
                </a:solidFill>
              </a:rPr>
              <a:t>»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</a:rPr>
              <a:t>(</a:t>
            </a:r>
            <a:r>
              <a:rPr lang="ru-RU" sz="1750" b="1" dirty="0">
                <a:solidFill>
                  <a:srgbClr val="FF0000"/>
                </a:solidFill>
              </a:rPr>
              <a:t>вступил в силу </a:t>
            </a:r>
            <a:r>
              <a:rPr lang="ru-RU" sz="1750" b="1" dirty="0" smtClean="0">
                <a:solidFill>
                  <a:srgbClr val="FF0000"/>
                </a:solidFill>
              </a:rPr>
              <a:t>28 </a:t>
            </a:r>
            <a:r>
              <a:rPr lang="ru-RU" sz="1750" b="1" dirty="0">
                <a:solidFill>
                  <a:srgbClr val="FF0000"/>
                </a:solidFill>
              </a:rPr>
              <a:t>июня 2020 года</a:t>
            </a:r>
            <a:r>
              <a:rPr lang="ru-RU" b="1" dirty="0">
                <a:solidFill>
                  <a:srgbClr val="FF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2788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Заголовок 1"/>
          <p:cNvSpPr>
            <a:spLocks noGrp="1"/>
          </p:cNvSpPr>
          <p:nvPr>
            <p:ph type="title"/>
          </p:nvPr>
        </p:nvSpPr>
        <p:spPr>
          <a:xfrm>
            <a:off x="495300" y="1052513"/>
            <a:ext cx="8229600" cy="7921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altLang="ru-RU" sz="1800" dirty="0">
                <a:latin typeface="Arial" charset="0"/>
                <a:cs typeface="Arial" charset="0"/>
              </a:rPr>
              <a:t>Правила по охране труда </a:t>
            </a:r>
            <a:br>
              <a:rPr altLang="ru-RU" sz="1800" dirty="0">
                <a:latin typeface="Arial" charset="0"/>
                <a:cs typeface="Arial" charset="0"/>
              </a:rPr>
            </a:br>
            <a:r>
              <a:rPr altLang="ru-RU" sz="1800" dirty="0">
                <a:latin typeface="Arial" charset="0"/>
                <a:cs typeface="Arial" charset="0"/>
              </a:rPr>
              <a:t>(постановление </a:t>
            </a:r>
            <a:r>
              <a:rPr altLang="ru-RU" sz="1800" dirty="0" smtClean="0">
                <a:latin typeface="Arial" charset="0"/>
                <a:cs typeface="Arial" charset="0"/>
              </a:rPr>
              <a:t>Минтруда</a:t>
            </a:r>
            <a:r>
              <a:rPr lang="ru-RU" altLang="ru-RU" sz="1800" dirty="0" smtClean="0">
                <a:latin typeface="Arial" charset="0"/>
                <a:cs typeface="Arial" charset="0"/>
              </a:rPr>
              <a:t> и </a:t>
            </a:r>
            <a:r>
              <a:rPr altLang="ru-RU" sz="1800" dirty="0" smtClean="0">
                <a:latin typeface="Arial" charset="0"/>
                <a:cs typeface="Arial" charset="0"/>
              </a:rPr>
              <a:t>соцзащиты </a:t>
            </a:r>
            <a:r>
              <a:rPr altLang="ru-RU" sz="1800" dirty="0">
                <a:latin typeface="Arial" charset="0"/>
                <a:cs typeface="Arial" charset="0"/>
              </a:rPr>
              <a:t>от 01.07.2021 </a:t>
            </a:r>
            <a:r>
              <a:rPr lang="ru-RU" altLang="ru-RU" sz="1800" dirty="0" smtClean="0">
                <a:latin typeface="Arial" charset="0"/>
                <a:cs typeface="Arial" charset="0"/>
              </a:rPr>
              <a:t>№ </a:t>
            </a:r>
            <a:r>
              <a:rPr altLang="ru-RU" sz="1800" dirty="0" smtClean="0">
                <a:latin typeface="Arial" charset="0"/>
                <a:cs typeface="Arial" charset="0"/>
              </a:rPr>
              <a:t>53)</a:t>
            </a:r>
            <a:br>
              <a:rPr altLang="ru-RU" sz="1800" dirty="0" smtClean="0">
                <a:latin typeface="Arial" charset="0"/>
                <a:cs typeface="Arial" charset="0"/>
              </a:rPr>
            </a:br>
            <a:r>
              <a:rPr altLang="ru-RU" sz="900" dirty="0" smtClean="0">
                <a:latin typeface="Arial" charset="0"/>
                <a:cs typeface="Arial" charset="0"/>
              </a:rPr>
              <a:t> </a:t>
            </a:r>
            <a:r>
              <a:rPr altLang="ru-RU" sz="1800" dirty="0">
                <a:latin typeface="Arial" charset="0"/>
                <a:cs typeface="Arial" charset="0"/>
              </a:rPr>
              <a:t/>
            </a:r>
            <a:br>
              <a:rPr altLang="ru-RU" sz="1800" dirty="0">
                <a:latin typeface="Arial" charset="0"/>
                <a:cs typeface="Arial" charset="0"/>
              </a:rPr>
            </a:br>
            <a:r>
              <a:rPr altLang="ru-RU" sz="1800" dirty="0">
                <a:latin typeface="Arial" charset="0"/>
                <a:cs typeface="Arial" charset="0"/>
              </a:rPr>
              <a:t>ГЛАВА 6 «</a:t>
            </a:r>
            <a:r>
              <a:rPr altLang="ru-RU" sz="1800" dirty="0" smtClean="0">
                <a:latin typeface="Arial" charset="0"/>
                <a:cs typeface="Arial" charset="0"/>
              </a:rPr>
              <a:t>Требования</a:t>
            </a:r>
            <a:r>
              <a:rPr lang="ru-RU" altLang="ru-RU" sz="1800" dirty="0" smtClean="0">
                <a:latin typeface="Arial" charset="0"/>
                <a:cs typeface="Arial" charset="0"/>
              </a:rPr>
              <a:t> к </a:t>
            </a:r>
            <a:r>
              <a:rPr altLang="ru-RU" sz="1800" dirty="0" smtClean="0">
                <a:latin typeface="Arial" charset="0"/>
                <a:cs typeface="Arial" charset="0"/>
              </a:rPr>
              <a:t>системам </a:t>
            </a:r>
            <a:r>
              <a:rPr altLang="ru-RU" sz="1800" dirty="0">
                <a:latin typeface="Arial" charset="0"/>
                <a:cs typeface="Arial" charset="0"/>
              </a:rPr>
              <a:t>отопления, </a:t>
            </a:r>
            <a:r>
              <a:rPr altLang="ru-RU" sz="1800" dirty="0" smtClean="0">
                <a:latin typeface="Arial" charset="0"/>
                <a:cs typeface="Arial" charset="0"/>
              </a:rPr>
              <a:t>вентиляции</a:t>
            </a:r>
            <a:r>
              <a:rPr lang="ru-RU" altLang="ru-RU" sz="1800" dirty="0" smtClean="0">
                <a:latin typeface="Arial" charset="0"/>
                <a:cs typeface="Arial" charset="0"/>
              </a:rPr>
              <a:t> и </a:t>
            </a:r>
            <a:r>
              <a:rPr altLang="ru-RU" sz="1800" dirty="0" smtClean="0">
                <a:latin typeface="Arial" charset="0"/>
                <a:cs typeface="Arial" charset="0"/>
              </a:rPr>
              <a:t>кондиционирования</a:t>
            </a:r>
            <a:r>
              <a:rPr altLang="ru-RU" sz="1800" dirty="0">
                <a:latin typeface="Arial" charset="0"/>
                <a:cs typeface="Arial" charset="0"/>
              </a:rPr>
              <a:t>»</a:t>
            </a:r>
            <a:endParaRPr altLang="ru-RU" sz="3200" dirty="0">
              <a:latin typeface="Arial" charset="0"/>
              <a:cs typeface="Arial" charset="0"/>
            </a:endParaRPr>
          </a:p>
        </p:txBody>
      </p:sp>
      <p:sp>
        <p:nvSpPr>
          <p:cNvPr id="66563" name="Объект 2"/>
          <p:cNvSpPr>
            <a:spLocks noGrp="1"/>
          </p:cNvSpPr>
          <p:nvPr>
            <p:ph idx="1"/>
          </p:nvPr>
        </p:nvSpPr>
        <p:spPr>
          <a:xfrm>
            <a:off x="468313" y="2205038"/>
            <a:ext cx="8280400" cy="3921125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ru-RU" altLang="ru-RU" dirty="0" smtClean="0"/>
              <a:t>С </a:t>
            </a:r>
            <a:r>
              <a:rPr lang="ru-RU" altLang="ru-RU" dirty="0"/>
              <a:t>учетом </a:t>
            </a:r>
            <a:r>
              <a:rPr lang="ru-RU" altLang="ru-RU" dirty="0" smtClean="0"/>
              <a:t>п. 19 общих </a:t>
            </a:r>
            <a:r>
              <a:rPr lang="ru-RU" altLang="ru-RU" dirty="0"/>
              <a:t>санитарно-эпидемиологических </a:t>
            </a:r>
            <a:r>
              <a:rPr lang="ru-RU" altLang="ru-RU" dirty="0" smtClean="0"/>
              <a:t>требований к содержанию и эксплуатации </a:t>
            </a:r>
            <a:r>
              <a:rPr lang="ru-RU" altLang="ru-RU" dirty="0"/>
              <a:t>капитальных строений (зданий, сооружений), изолированных </a:t>
            </a:r>
            <a:r>
              <a:rPr lang="ru-RU" altLang="ru-RU" dirty="0" smtClean="0"/>
              <a:t>помещений и иных </a:t>
            </a:r>
            <a:r>
              <a:rPr lang="ru-RU" altLang="ru-RU" dirty="0"/>
              <a:t>объектов, принадлежащих субъектам хозяйствования, </a:t>
            </a:r>
            <a:r>
              <a:rPr lang="ru-RU" altLang="ru-RU" dirty="0" smtClean="0"/>
              <a:t>утвержденных </a:t>
            </a:r>
            <a:r>
              <a:rPr lang="ru-RU" altLang="ru-RU" dirty="0"/>
              <a:t>Декретом </a:t>
            </a:r>
            <a:r>
              <a:rPr lang="ru-RU" altLang="ru-RU" dirty="0" smtClean="0"/>
              <a:t>№ 7</a:t>
            </a:r>
            <a:r>
              <a:rPr lang="ru-RU" altLang="ru-RU" dirty="0"/>
              <a:t>, </a:t>
            </a:r>
            <a:r>
              <a:rPr lang="ru-RU" altLang="ru-RU" dirty="0">
                <a:solidFill>
                  <a:srgbClr val="FF0000"/>
                </a:solidFill>
              </a:rPr>
              <a:t>уточнены </a:t>
            </a:r>
            <a:r>
              <a:rPr lang="ru-RU" altLang="ru-RU" dirty="0" err="1" smtClean="0">
                <a:solidFill>
                  <a:srgbClr val="FF0000"/>
                </a:solidFill>
              </a:rPr>
              <a:t>пп</a:t>
            </a:r>
            <a:r>
              <a:rPr lang="ru-RU" altLang="ru-RU" dirty="0" smtClean="0">
                <a:solidFill>
                  <a:srgbClr val="FF0000"/>
                </a:solidFill>
              </a:rPr>
              <a:t>. 80 и 81 </a:t>
            </a:r>
            <a:r>
              <a:rPr lang="ru-RU" altLang="ru-RU" dirty="0">
                <a:solidFill>
                  <a:srgbClr val="FF0000"/>
                </a:solidFill>
              </a:rPr>
              <a:t>Правил</a:t>
            </a:r>
            <a:r>
              <a:rPr lang="ru-RU" altLang="ru-RU" dirty="0"/>
              <a:t>. Так:</a:t>
            </a:r>
          </a:p>
          <a:p>
            <a:pPr>
              <a:defRPr/>
            </a:pPr>
            <a:r>
              <a:rPr lang="ru-RU" dirty="0"/>
              <a:t>–</a:t>
            </a:r>
            <a:r>
              <a:rPr lang="ru-RU" altLang="ru-RU" dirty="0" smtClean="0"/>
              <a:t> </a:t>
            </a:r>
            <a:r>
              <a:rPr lang="ru-RU" altLang="ru-RU" dirty="0"/>
              <a:t>в зданиях, </a:t>
            </a:r>
            <a:r>
              <a:rPr lang="ru-RU" altLang="ru-RU" dirty="0" smtClean="0"/>
              <a:t>сооружениях и помещениях </a:t>
            </a:r>
            <a:r>
              <a:rPr lang="ru-RU" altLang="ru-RU" dirty="0"/>
              <a:t>следует предусмотреть </a:t>
            </a:r>
            <a:r>
              <a:rPr lang="ru-RU" altLang="ru-RU" dirty="0" smtClean="0"/>
              <a:t>естественную и (</a:t>
            </a:r>
            <a:r>
              <a:rPr lang="ru-RU" altLang="ru-RU" dirty="0"/>
              <a:t>или) механическую системы вентиляции в </a:t>
            </a:r>
            <a:r>
              <a:rPr lang="ru-RU" altLang="ru-RU" dirty="0" smtClean="0"/>
              <a:t>соответствии с характером </a:t>
            </a:r>
            <a:r>
              <a:rPr lang="ru-RU" altLang="ru-RU" dirty="0"/>
              <a:t>производства (оказываемых услуг). Попадание воздушного потока системы вентиляции из загрязненной зоны в чистую зону не допускается;</a:t>
            </a:r>
          </a:p>
          <a:p>
            <a:pPr>
              <a:defRPr/>
            </a:pPr>
            <a:r>
              <a:rPr lang="ru-RU" dirty="0"/>
              <a:t>–</a:t>
            </a:r>
            <a:r>
              <a:rPr lang="ru-RU" altLang="ru-RU" dirty="0" smtClean="0"/>
              <a:t> </a:t>
            </a:r>
            <a:r>
              <a:rPr lang="ru-RU" altLang="ru-RU" dirty="0"/>
              <a:t>вентиляционные системы должны находиться в исправном </a:t>
            </a:r>
            <a:r>
              <a:rPr lang="ru-RU" altLang="ru-RU" dirty="0" smtClean="0"/>
              <a:t>состоянии и чистоте</a:t>
            </a:r>
            <a:r>
              <a:rPr lang="ru-RU" altLang="ru-RU" dirty="0"/>
              <a:t>. На все </a:t>
            </a:r>
            <a:r>
              <a:rPr lang="ru-RU" altLang="ru-RU" dirty="0" smtClean="0"/>
              <a:t>действующие и вновь </a:t>
            </a:r>
            <a:r>
              <a:rPr lang="ru-RU" altLang="ru-RU" dirty="0"/>
              <a:t>принимаемые в эксплуатацию вентиляционные установки обязательно наличие паспортов. Определение эффективности работы вентиляционных установок необходимо проводить не реже </a:t>
            </a:r>
            <a:r>
              <a:rPr lang="ru-RU" altLang="ru-RU" dirty="0" smtClean="0"/>
              <a:t>1 раза </a:t>
            </a:r>
            <a:r>
              <a:rPr lang="ru-RU" altLang="ru-RU" dirty="0"/>
              <a:t>в 3 года.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DE00E2E-A106-4C57-988D-5E33B5455455}" type="slidenum">
              <a:rPr lang="ru-RU" altLang="ru-RU">
                <a:solidFill>
                  <a:srgbClr val="898989"/>
                </a:solidFill>
              </a:rPr>
              <a:pPr eaLnBrk="1" hangingPunct="1"/>
              <a:t>20</a:t>
            </a:fld>
            <a:endParaRPr lang="ru-RU" altLang="ru-RU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90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Заголовок 1"/>
          <p:cNvSpPr>
            <a:spLocks noGrp="1"/>
          </p:cNvSpPr>
          <p:nvPr>
            <p:ph type="title"/>
          </p:nvPr>
        </p:nvSpPr>
        <p:spPr>
          <a:xfrm>
            <a:off x="495300" y="1052513"/>
            <a:ext cx="8229600" cy="7921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altLang="ru-RU" sz="1800" dirty="0">
                <a:latin typeface="Arial" charset="0"/>
                <a:cs typeface="Arial" charset="0"/>
              </a:rPr>
              <a:t>Правила по охране труда </a:t>
            </a:r>
            <a:br>
              <a:rPr altLang="ru-RU" sz="1800" dirty="0">
                <a:latin typeface="Arial" charset="0"/>
                <a:cs typeface="Arial" charset="0"/>
              </a:rPr>
            </a:br>
            <a:r>
              <a:rPr altLang="ru-RU" sz="1800" dirty="0">
                <a:latin typeface="Arial" charset="0"/>
                <a:cs typeface="Arial" charset="0"/>
              </a:rPr>
              <a:t>(постановление </a:t>
            </a:r>
            <a:r>
              <a:rPr altLang="ru-RU" sz="1800" dirty="0" smtClean="0">
                <a:latin typeface="Arial" charset="0"/>
                <a:cs typeface="Arial" charset="0"/>
              </a:rPr>
              <a:t>Минтруда</a:t>
            </a:r>
            <a:r>
              <a:rPr lang="ru-RU" altLang="ru-RU" sz="1800" dirty="0" smtClean="0">
                <a:latin typeface="Arial" charset="0"/>
                <a:cs typeface="Arial" charset="0"/>
              </a:rPr>
              <a:t> и </a:t>
            </a:r>
            <a:r>
              <a:rPr altLang="ru-RU" sz="1800" dirty="0" smtClean="0">
                <a:latin typeface="Arial" charset="0"/>
                <a:cs typeface="Arial" charset="0"/>
              </a:rPr>
              <a:t>соцзащиты </a:t>
            </a:r>
            <a:r>
              <a:rPr altLang="ru-RU" sz="1800" dirty="0">
                <a:latin typeface="Arial" charset="0"/>
                <a:cs typeface="Arial" charset="0"/>
              </a:rPr>
              <a:t>от 01.07.2021 </a:t>
            </a:r>
            <a:r>
              <a:rPr lang="ru-RU" altLang="ru-RU" sz="1800" dirty="0" smtClean="0">
                <a:latin typeface="Arial" charset="0"/>
                <a:cs typeface="Arial" charset="0"/>
              </a:rPr>
              <a:t>№ </a:t>
            </a:r>
            <a:r>
              <a:rPr altLang="ru-RU" sz="1800" dirty="0" smtClean="0">
                <a:latin typeface="Arial" charset="0"/>
                <a:cs typeface="Arial" charset="0"/>
              </a:rPr>
              <a:t>53)</a:t>
            </a:r>
            <a:br>
              <a:rPr altLang="ru-RU" sz="1800" dirty="0" smtClean="0">
                <a:latin typeface="Arial" charset="0"/>
                <a:cs typeface="Arial" charset="0"/>
              </a:rPr>
            </a:br>
            <a:r>
              <a:rPr lang="ru-RU" altLang="ru-RU" sz="900" dirty="0">
                <a:latin typeface="Arial" charset="0"/>
                <a:cs typeface="Arial" charset="0"/>
              </a:rPr>
              <a:t> </a:t>
            </a:r>
            <a:r>
              <a:rPr altLang="ru-RU" sz="1800" dirty="0">
                <a:latin typeface="Arial" charset="0"/>
                <a:cs typeface="Arial" charset="0"/>
              </a:rPr>
              <a:t/>
            </a:r>
            <a:br>
              <a:rPr altLang="ru-RU" sz="1800" dirty="0">
                <a:latin typeface="Arial" charset="0"/>
                <a:cs typeface="Arial" charset="0"/>
              </a:rPr>
            </a:br>
            <a:r>
              <a:rPr altLang="ru-RU" sz="1800" dirty="0">
                <a:latin typeface="Arial" charset="0"/>
                <a:cs typeface="Arial" charset="0"/>
              </a:rPr>
              <a:t>ГЛАВА 6 «</a:t>
            </a:r>
            <a:r>
              <a:rPr altLang="ru-RU" sz="1800" dirty="0" smtClean="0">
                <a:latin typeface="Arial" charset="0"/>
                <a:cs typeface="Arial" charset="0"/>
              </a:rPr>
              <a:t>Требования</a:t>
            </a:r>
            <a:r>
              <a:rPr lang="ru-RU" altLang="ru-RU" sz="1800" dirty="0" smtClean="0">
                <a:latin typeface="Arial" charset="0"/>
                <a:cs typeface="Arial" charset="0"/>
              </a:rPr>
              <a:t> к </a:t>
            </a:r>
            <a:r>
              <a:rPr altLang="ru-RU" sz="1800" dirty="0" smtClean="0">
                <a:latin typeface="Arial" charset="0"/>
                <a:cs typeface="Arial" charset="0"/>
              </a:rPr>
              <a:t>системам </a:t>
            </a:r>
            <a:r>
              <a:rPr altLang="ru-RU" sz="1800" dirty="0">
                <a:latin typeface="Arial" charset="0"/>
                <a:cs typeface="Arial" charset="0"/>
              </a:rPr>
              <a:t>отопления, </a:t>
            </a:r>
            <a:r>
              <a:rPr altLang="ru-RU" sz="1800" dirty="0" smtClean="0">
                <a:latin typeface="Arial" charset="0"/>
                <a:cs typeface="Arial" charset="0"/>
              </a:rPr>
              <a:t>вентиляции</a:t>
            </a:r>
            <a:r>
              <a:rPr lang="ru-RU" altLang="ru-RU" sz="1800" dirty="0" smtClean="0">
                <a:latin typeface="Arial" charset="0"/>
                <a:cs typeface="Arial" charset="0"/>
              </a:rPr>
              <a:t> и </a:t>
            </a:r>
            <a:r>
              <a:rPr altLang="ru-RU" sz="1800" dirty="0" smtClean="0">
                <a:latin typeface="Arial" charset="0"/>
                <a:cs typeface="Arial" charset="0"/>
              </a:rPr>
              <a:t>кондиционирования</a:t>
            </a:r>
            <a:r>
              <a:rPr altLang="ru-RU" sz="1800" dirty="0">
                <a:latin typeface="Arial" charset="0"/>
                <a:cs typeface="Arial" charset="0"/>
              </a:rPr>
              <a:t>»</a:t>
            </a:r>
            <a:endParaRPr altLang="ru-RU" sz="3200" dirty="0">
              <a:latin typeface="Arial" charset="0"/>
              <a:cs typeface="Arial" charset="0"/>
            </a:endParaRPr>
          </a:p>
        </p:txBody>
      </p:sp>
      <p:sp>
        <p:nvSpPr>
          <p:cNvPr id="68611" name="Объект 2"/>
          <p:cNvSpPr>
            <a:spLocks noGrp="1"/>
          </p:cNvSpPr>
          <p:nvPr>
            <p:ph idx="1"/>
          </p:nvPr>
        </p:nvSpPr>
        <p:spPr>
          <a:xfrm>
            <a:off x="468313" y="2205038"/>
            <a:ext cx="8280400" cy="3921125"/>
          </a:xfrm>
        </p:spPr>
        <p:txBody>
          <a:bodyPr/>
          <a:lstStyle/>
          <a:p>
            <a:r>
              <a:rPr lang="ru-RU" altLang="ru-RU" sz="2000" dirty="0" smtClean="0"/>
              <a:t>Пункты </a:t>
            </a:r>
            <a:r>
              <a:rPr lang="ru-RU" altLang="ru-RU" sz="2000" dirty="0" smtClean="0">
                <a:solidFill>
                  <a:srgbClr val="FF0000"/>
                </a:solidFill>
              </a:rPr>
              <a:t>84 и 86 </a:t>
            </a:r>
            <a:r>
              <a:rPr lang="ru-RU" altLang="ru-RU" sz="2000" dirty="0">
                <a:solidFill>
                  <a:srgbClr val="FF0000"/>
                </a:solidFill>
              </a:rPr>
              <a:t>Правил </a:t>
            </a:r>
            <a:r>
              <a:rPr lang="ru-RU" altLang="ru-RU" sz="2000" dirty="0" smtClean="0">
                <a:solidFill>
                  <a:srgbClr val="FF0000"/>
                </a:solidFill>
              </a:rPr>
              <a:t>№ 53 </a:t>
            </a:r>
            <a:r>
              <a:rPr lang="ru-RU" altLang="ru-RU" sz="2000" dirty="0"/>
              <a:t>соответствуют </a:t>
            </a:r>
            <a:r>
              <a:rPr lang="ru-RU" altLang="ru-RU" sz="2000" dirty="0" err="1" smtClean="0"/>
              <a:t>пп</a:t>
            </a:r>
            <a:r>
              <a:rPr lang="ru-RU" altLang="ru-RU" sz="2000" dirty="0" smtClean="0"/>
              <a:t>. 9.5.4 и 9.5.4 СН 1.04-01-2020.</a:t>
            </a:r>
            <a:endParaRPr lang="ru-RU" altLang="ru-RU" sz="2000" dirty="0"/>
          </a:p>
          <a:p>
            <a:r>
              <a:rPr lang="ru-RU" altLang="ru-RU" sz="2000" dirty="0" smtClean="0"/>
              <a:t> </a:t>
            </a:r>
            <a:endParaRPr lang="ru-RU" altLang="ru-RU" sz="2000" dirty="0"/>
          </a:p>
          <a:p>
            <a:r>
              <a:rPr lang="ru-RU" altLang="ru-RU" sz="2000" dirty="0" smtClean="0"/>
              <a:t>Данными </a:t>
            </a:r>
            <a:r>
              <a:rPr lang="ru-RU" altLang="ru-RU" sz="2000" dirty="0"/>
              <a:t>нормами установлено, что при изменении технологических процессов должны быть проведены измерения показателей микроклимата </a:t>
            </a:r>
            <a:r>
              <a:rPr lang="ru-RU" altLang="ru-RU" sz="2000" dirty="0" smtClean="0"/>
              <a:t>помещений и соответствующая наладка и регулировка </a:t>
            </a:r>
            <a:r>
              <a:rPr lang="ru-RU" altLang="ru-RU" sz="2000" dirty="0"/>
              <a:t>систем </a:t>
            </a:r>
            <a:r>
              <a:rPr lang="ru-RU" altLang="ru-RU" sz="2000" dirty="0" smtClean="0"/>
              <a:t>вентиляции и кондиционирования </a:t>
            </a:r>
            <a:r>
              <a:rPr lang="ru-RU" altLang="ru-RU" sz="2000" dirty="0"/>
              <a:t>воздуха.</a:t>
            </a:r>
          </a:p>
          <a:p>
            <a:r>
              <a:rPr lang="ru-RU" altLang="ru-RU" sz="2000" dirty="0" smtClean="0"/>
              <a:t>Складировать </a:t>
            </a:r>
            <a:r>
              <a:rPr lang="ru-RU" altLang="ru-RU" sz="2000" dirty="0"/>
              <a:t>различные материалы, оборудование в вентиляционных камерах не допускается.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926AF21-7AAC-44F8-B182-CD11944BD96E}" type="slidenum">
              <a:rPr lang="ru-RU" altLang="ru-RU">
                <a:solidFill>
                  <a:srgbClr val="898989"/>
                </a:solidFill>
              </a:rPr>
              <a:pPr eaLnBrk="1" hangingPunct="1"/>
              <a:t>21</a:t>
            </a:fld>
            <a:endParaRPr lang="ru-RU" altLang="ru-RU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53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Заголовок 1"/>
          <p:cNvSpPr>
            <a:spLocks noGrp="1"/>
          </p:cNvSpPr>
          <p:nvPr>
            <p:ph type="title"/>
          </p:nvPr>
        </p:nvSpPr>
        <p:spPr>
          <a:xfrm>
            <a:off x="495300" y="1052513"/>
            <a:ext cx="8229600" cy="7921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altLang="ru-RU" sz="1800" dirty="0">
                <a:latin typeface="Arial" charset="0"/>
                <a:cs typeface="Arial" charset="0"/>
              </a:rPr>
              <a:t>Правила по охране труда </a:t>
            </a:r>
            <a:br>
              <a:rPr altLang="ru-RU" sz="1800" dirty="0">
                <a:latin typeface="Arial" charset="0"/>
                <a:cs typeface="Arial" charset="0"/>
              </a:rPr>
            </a:br>
            <a:r>
              <a:rPr altLang="ru-RU" sz="1800" dirty="0">
                <a:latin typeface="Arial" charset="0"/>
                <a:cs typeface="Arial" charset="0"/>
              </a:rPr>
              <a:t>(постановление </a:t>
            </a:r>
            <a:r>
              <a:rPr altLang="ru-RU" sz="1800" dirty="0" smtClean="0">
                <a:latin typeface="Arial" charset="0"/>
                <a:cs typeface="Arial" charset="0"/>
              </a:rPr>
              <a:t>Минтруда</a:t>
            </a:r>
            <a:r>
              <a:rPr lang="ru-RU" altLang="ru-RU" sz="1800" dirty="0" smtClean="0">
                <a:latin typeface="Arial" charset="0"/>
                <a:cs typeface="Arial" charset="0"/>
              </a:rPr>
              <a:t> и </a:t>
            </a:r>
            <a:r>
              <a:rPr altLang="ru-RU" sz="1800" dirty="0" smtClean="0">
                <a:latin typeface="Arial" charset="0"/>
                <a:cs typeface="Arial" charset="0"/>
              </a:rPr>
              <a:t>соцзащиты </a:t>
            </a:r>
            <a:r>
              <a:rPr altLang="ru-RU" sz="1800" dirty="0">
                <a:latin typeface="Arial" charset="0"/>
                <a:cs typeface="Arial" charset="0"/>
              </a:rPr>
              <a:t>от 01.07.2021 </a:t>
            </a:r>
            <a:r>
              <a:rPr lang="ru-RU" altLang="ru-RU" sz="1800" dirty="0" smtClean="0">
                <a:latin typeface="Arial" charset="0"/>
                <a:cs typeface="Arial" charset="0"/>
              </a:rPr>
              <a:t>№ </a:t>
            </a:r>
            <a:r>
              <a:rPr altLang="ru-RU" sz="1800" dirty="0" smtClean="0">
                <a:latin typeface="Arial" charset="0"/>
                <a:cs typeface="Arial" charset="0"/>
              </a:rPr>
              <a:t>53)</a:t>
            </a:r>
            <a:br>
              <a:rPr altLang="ru-RU" sz="1800" dirty="0" smtClean="0">
                <a:latin typeface="Arial" charset="0"/>
                <a:cs typeface="Arial" charset="0"/>
              </a:rPr>
            </a:br>
            <a:r>
              <a:rPr lang="ru-RU" altLang="ru-RU" sz="900" dirty="0">
                <a:latin typeface="Arial" charset="0"/>
                <a:cs typeface="Arial" charset="0"/>
              </a:rPr>
              <a:t> </a:t>
            </a:r>
            <a:r>
              <a:rPr altLang="ru-RU" sz="1800" dirty="0">
                <a:latin typeface="Arial" charset="0"/>
                <a:cs typeface="Arial" charset="0"/>
              </a:rPr>
              <a:t/>
            </a:r>
            <a:br>
              <a:rPr altLang="ru-RU" sz="1800" dirty="0">
                <a:latin typeface="Arial" charset="0"/>
                <a:cs typeface="Arial" charset="0"/>
              </a:rPr>
            </a:br>
            <a:r>
              <a:rPr altLang="ru-RU" sz="1800" dirty="0">
                <a:latin typeface="Arial" charset="0"/>
                <a:cs typeface="Arial" charset="0"/>
              </a:rPr>
              <a:t>ГЛАВА 5 «</a:t>
            </a:r>
            <a:r>
              <a:rPr altLang="ru-RU" sz="1800" dirty="0" smtClean="0">
                <a:latin typeface="Arial" charset="0"/>
                <a:cs typeface="Arial" charset="0"/>
              </a:rPr>
              <a:t>Требования</a:t>
            </a:r>
            <a:r>
              <a:rPr lang="ru-RU" altLang="ru-RU" sz="1800" dirty="0" smtClean="0">
                <a:latin typeface="Arial" charset="0"/>
                <a:cs typeface="Arial" charset="0"/>
              </a:rPr>
              <a:t> к </a:t>
            </a:r>
            <a:r>
              <a:rPr altLang="ru-RU" sz="1800" dirty="0" smtClean="0">
                <a:latin typeface="Arial" charset="0"/>
                <a:cs typeface="Arial" charset="0"/>
              </a:rPr>
              <a:t>производственным </a:t>
            </a:r>
            <a:r>
              <a:rPr altLang="ru-RU" sz="1800" dirty="0">
                <a:latin typeface="Arial" charset="0"/>
                <a:cs typeface="Arial" charset="0"/>
              </a:rPr>
              <a:t>процессам. Выполнение </a:t>
            </a:r>
            <a:r>
              <a:rPr altLang="ru-RU" sz="1800" dirty="0" smtClean="0">
                <a:latin typeface="Arial" charset="0"/>
                <a:cs typeface="Arial" charset="0"/>
              </a:rPr>
              <a:t>работ</a:t>
            </a:r>
            <a:r>
              <a:rPr lang="ru-RU" altLang="ru-RU" sz="1800" dirty="0" smtClean="0">
                <a:latin typeface="Arial" charset="0"/>
                <a:cs typeface="Arial" charset="0"/>
              </a:rPr>
              <a:t> с </a:t>
            </a:r>
            <a:r>
              <a:rPr altLang="ru-RU" sz="1800" dirty="0" smtClean="0">
                <a:latin typeface="Arial" charset="0"/>
                <a:cs typeface="Arial" charset="0"/>
              </a:rPr>
              <a:t>повышенной </a:t>
            </a:r>
            <a:r>
              <a:rPr altLang="ru-RU" sz="1800" dirty="0">
                <a:latin typeface="Arial" charset="0"/>
                <a:cs typeface="Arial" charset="0"/>
              </a:rPr>
              <a:t>опасностью»</a:t>
            </a:r>
            <a:endParaRPr altLang="ru-RU" sz="3200" dirty="0">
              <a:latin typeface="Arial" charset="0"/>
              <a:cs typeface="Arial" charset="0"/>
            </a:endParaRPr>
          </a:p>
        </p:txBody>
      </p:sp>
      <p:sp>
        <p:nvSpPr>
          <p:cNvPr id="69635" name="Объект 2"/>
          <p:cNvSpPr>
            <a:spLocks noGrp="1"/>
          </p:cNvSpPr>
          <p:nvPr>
            <p:ph idx="1"/>
          </p:nvPr>
        </p:nvSpPr>
        <p:spPr>
          <a:xfrm>
            <a:off x="468313" y="2205038"/>
            <a:ext cx="8280400" cy="3921125"/>
          </a:xfrm>
        </p:spPr>
        <p:txBody>
          <a:bodyPr/>
          <a:lstStyle/>
          <a:p>
            <a:r>
              <a:rPr lang="ru-RU" altLang="ru-RU" sz="2000" dirty="0" smtClean="0"/>
              <a:t>Как и ранее</a:t>
            </a:r>
            <a:r>
              <a:rPr lang="ru-RU" altLang="ru-RU" sz="2000" dirty="0"/>
              <a:t>, требования </a:t>
            </a:r>
            <a:r>
              <a:rPr lang="ru-RU" altLang="ru-RU" sz="2000" dirty="0" smtClean="0"/>
              <a:t>безопасности к технологическим </a:t>
            </a:r>
            <a:r>
              <a:rPr lang="ru-RU" altLang="ru-RU" sz="2000" dirty="0"/>
              <a:t>процессам устанавливаются в технологических документах </a:t>
            </a:r>
            <a:r>
              <a:rPr lang="ru-RU" altLang="ru-RU" sz="2000" dirty="0" smtClean="0"/>
              <a:t>(</a:t>
            </a:r>
            <a:r>
              <a:rPr lang="ru-RU" altLang="ru-RU" sz="2000" dirty="0" smtClean="0">
                <a:solidFill>
                  <a:srgbClr val="FF0000"/>
                </a:solidFill>
              </a:rPr>
              <a:t>п. 89 </a:t>
            </a:r>
            <a:r>
              <a:rPr lang="ru-RU" altLang="ru-RU" sz="2000" dirty="0">
                <a:solidFill>
                  <a:srgbClr val="FF0000"/>
                </a:solidFill>
              </a:rPr>
              <a:t>Правил </a:t>
            </a:r>
            <a:r>
              <a:rPr lang="ru-RU" altLang="ru-RU" sz="2000" dirty="0" smtClean="0">
                <a:solidFill>
                  <a:srgbClr val="FF0000"/>
                </a:solidFill>
              </a:rPr>
              <a:t>№ 53</a:t>
            </a:r>
            <a:r>
              <a:rPr lang="ru-RU" altLang="ru-RU" sz="2000" dirty="0">
                <a:solidFill>
                  <a:srgbClr val="FF0000"/>
                </a:solidFill>
              </a:rPr>
              <a:t>).</a:t>
            </a:r>
          </a:p>
          <a:p>
            <a:r>
              <a:rPr lang="ru-RU" altLang="ru-RU" sz="2000" dirty="0" smtClean="0"/>
              <a:t>В </a:t>
            </a:r>
            <a:r>
              <a:rPr lang="ru-RU" altLang="ru-RU" sz="2000" dirty="0" smtClean="0">
                <a:solidFill>
                  <a:srgbClr val="FF0000"/>
                </a:solidFill>
              </a:rPr>
              <a:t>п. 91 </a:t>
            </a:r>
            <a:r>
              <a:rPr lang="ru-RU" altLang="ru-RU" sz="2000" dirty="0">
                <a:solidFill>
                  <a:srgbClr val="FF0000"/>
                </a:solidFill>
              </a:rPr>
              <a:t>Правил </a:t>
            </a:r>
            <a:r>
              <a:rPr lang="ru-RU" altLang="ru-RU" sz="2000" dirty="0" smtClean="0">
                <a:solidFill>
                  <a:srgbClr val="FF0000"/>
                </a:solidFill>
              </a:rPr>
              <a:t>№ 53 </a:t>
            </a:r>
            <a:r>
              <a:rPr lang="ru-RU" altLang="ru-RU" sz="2000" dirty="0"/>
              <a:t>установлено требование о необходимости </a:t>
            </a:r>
            <a:r>
              <a:rPr lang="ru-RU" altLang="ru-RU" sz="2000" b="1" dirty="0"/>
              <a:t>знакомить работающих </a:t>
            </a:r>
            <a:r>
              <a:rPr lang="ru-RU" altLang="ru-RU" sz="2000" b="1" dirty="0">
                <a:solidFill>
                  <a:srgbClr val="FF0000"/>
                </a:solidFill>
              </a:rPr>
              <a:t>под </a:t>
            </a:r>
            <a:r>
              <a:rPr lang="ru-RU" altLang="ru-RU" sz="2000" b="1" dirty="0" smtClean="0">
                <a:solidFill>
                  <a:srgbClr val="FF0000"/>
                </a:solidFill>
              </a:rPr>
              <a:t>подпись</a:t>
            </a:r>
            <a:r>
              <a:rPr lang="ru-RU" altLang="ru-RU" sz="2000" b="1" dirty="0" smtClean="0"/>
              <a:t> с технологическими </a:t>
            </a:r>
            <a:r>
              <a:rPr lang="ru-RU" altLang="ru-RU" sz="2000" b="1" dirty="0"/>
              <a:t>документами.</a:t>
            </a:r>
            <a:endParaRPr lang="ru-RU" altLang="ru-RU" sz="2000" dirty="0"/>
          </a:p>
          <a:p>
            <a:r>
              <a:rPr lang="ru-RU" altLang="ru-RU" sz="2000" dirty="0" smtClean="0"/>
              <a:t>С учетом ст. 36 </a:t>
            </a:r>
            <a:r>
              <a:rPr lang="ru-RU" altLang="ru-RU" sz="2000" dirty="0"/>
              <a:t>Закона об охране труда установлены нормы (</a:t>
            </a:r>
            <a:r>
              <a:rPr lang="ru-RU" altLang="ru-RU" sz="2000" dirty="0" err="1" smtClean="0">
                <a:solidFill>
                  <a:srgbClr val="FF0000"/>
                </a:solidFill>
              </a:rPr>
              <a:t>пп</a:t>
            </a:r>
            <a:r>
              <a:rPr lang="ru-RU" altLang="ru-RU" sz="2000" dirty="0" smtClean="0">
                <a:solidFill>
                  <a:srgbClr val="FF0000"/>
                </a:solidFill>
              </a:rPr>
              <a:t>. 92 и 93 </a:t>
            </a:r>
            <a:r>
              <a:rPr lang="ru-RU" altLang="ru-RU" sz="2000" dirty="0">
                <a:solidFill>
                  <a:srgbClr val="FF0000"/>
                </a:solidFill>
              </a:rPr>
              <a:t>Правил </a:t>
            </a:r>
            <a:r>
              <a:rPr lang="ru-RU" altLang="ru-RU" sz="2000" dirty="0" smtClean="0">
                <a:solidFill>
                  <a:srgbClr val="FF0000"/>
                </a:solidFill>
              </a:rPr>
              <a:t>№ 53</a:t>
            </a:r>
            <a:r>
              <a:rPr lang="ru-RU" altLang="ru-RU" sz="2000" dirty="0"/>
              <a:t>), согласно которым в организации составляются </a:t>
            </a:r>
            <a:r>
              <a:rPr lang="ru-RU" altLang="ru-RU" sz="2000" dirty="0">
                <a:solidFill>
                  <a:srgbClr val="FF0000"/>
                </a:solidFill>
              </a:rPr>
              <a:t>два перечня: </a:t>
            </a:r>
            <a:endParaRPr lang="ru-RU" altLang="ru-RU" sz="2000" dirty="0"/>
          </a:p>
          <a:p>
            <a:r>
              <a:rPr lang="ru-RU" sz="2000" dirty="0"/>
              <a:t>– </a:t>
            </a:r>
            <a:r>
              <a:rPr lang="ru-RU" altLang="ru-RU" sz="2000" dirty="0" smtClean="0"/>
              <a:t>перечень работ с повышенной </a:t>
            </a:r>
            <a:r>
              <a:rPr lang="ru-RU" altLang="ru-RU" sz="2000" dirty="0"/>
              <a:t>опасностью;</a:t>
            </a:r>
          </a:p>
          <a:p>
            <a:r>
              <a:rPr lang="ru-RU" sz="2000" dirty="0"/>
              <a:t>– </a:t>
            </a:r>
            <a:r>
              <a:rPr lang="ru-RU" altLang="ru-RU" sz="2000" dirty="0" smtClean="0"/>
              <a:t>перечень </a:t>
            </a:r>
            <a:r>
              <a:rPr lang="ru-RU" altLang="ru-RU" sz="2000" dirty="0"/>
              <a:t>работ, выполняемых по наряду-допуску).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7D423CA-0C7E-4039-A5A4-AD1E8790DE23}" type="slidenum">
              <a:rPr lang="ru-RU" altLang="ru-RU">
                <a:solidFill>
                  <a:srgbClr val="898989"/>
                </a:solidFill>
              </a:rPr>
              <a:pPr eaLnBrk="1" hangingPunct="1"/>
              <a:t>22</a:t>
            </a:fld>
            <a:endParaRPr lang="ru-RU" altLang="ru-RU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5476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Заголовок 1"/>
          <p:cNvSpPr>
            <a:spLocks noGrp="1"/>
          </p:cNvSpPr>
          <p:nvPr>
            <p:ph type="title"/>
          </p:nvPr>
        </p:nvSpPr>
        <p:spPr>
          <a:xfrm>
            <a:off x="468313" y="908050"/>
            <a:ext cx="8229600" cy="79216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altLang="ru-RU"/>
              <a:t>Закон Республики Беларусь «Об изменении Закона Республики Беларусь «Об охране труда»</a:t>
            </a:r>
          </a:p>
        </p:txBody>
      </p:sp>
      <p:sp>
        <p:nvSpPr>
          <p:cNvPr id="74755" name="Объект 2"/>
          <p:cNvSpPr>
            <a:spLocks noGrp="1"/>
          </p:cNvSpPr>
          <p:nvPr>
            <p:ph idx="1"/>
          </p:nvPr>
        </p:nvSpPr>
        <p:spPr>
          <a:xfrm>
            <a:off x="468313" y="1844675"/>
            <a:ext cx="8280400" cy="4897438"/>
          </a:xfrm>
        </p:spPr>
        <p:txBody>
          <a:bodyPr/>
          <a:lstStyle/>
          <a:p>
            <a:pPr>
              <a:defRPr/>
            </a:pPr>
            <a:r>
              <a:rPr lang="ru-RU" altLang="ru-RU" b="1" i="1" dirty="0"/>
              <a:t>Статья 36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ru-RU" altLang="ru-RU" dirty="0" smtClean="0"/>
              <a:t>Работы с повышенной </a:t>
            </a:r>
            <a:r>
              <a:rPr lang="ru-RU" altLang="ru-RU" dirty="0"/>
              <a:t>опасностью, требующие осуществления специальных </a:t>
            </a:r>
            <a:r>
              <a:rPr lang="ru-RU" altLang="ru-RU" b="1" dirty="0" smtClean="0">
                <a:solidFill>
                  <a:srgbClr val="FF0000"/>
                </a:solidFill>
              </a:rPr>
              <a:t>организационных и технических </a:t>
            </a:r>
            <a:r>
              <a:rPr lang="ru-RU" altLang="ru-RU" b="1" dirty="0">
                <a:solidFill>
                  <a:srgbClr val="FF0000"/>
                </a:solidFill>
              </a:rPr>
              <a:t>мероприятий, а также контроля за их выполнением, выполняются по </a:t>
            </a:r>
            <a:r>
              <a:rPr lang="ru-RU" altLang="ru-RU" b="1" dirty="0" smtClean="0">
                <a:solidFill>
                  <a:srgbClr val="FF0000"/>
                </a:solidFill>
              </a:rPr>
              <a:t>наряду-допуску и иным </a:t>
            </a:r>
            <a:r>
              <a:rPr lang="ru-RU" altLang="ru-RU" b="1" dirty="0">
                <a:solidFill>
                  <a:srgbClr val="FF0000"/>
                </a:solidFill>
              </a:rPr>
              <a:t>документам</a:t>
            </a:r>
            <a:r>
              <a:rPr lang="ru-RU" altLang="ru-RU" b="1" dirty="0"/>
              <a:t>,</a:t>
            </a:r>
            <a:r>
              <a:rPr lang="ru-RU" altLang="ru-RU" dirty="0"/>
              <a:t> предусмотренным законодательством.</a:t>
            </a:r>
          </a:p>
          <a:p>
            <a:pPr>
              <a:defRPr/>
            </a:pPr>
            <a:endParaRPr lang="ru-RU" altLang="ru-RU" sz="800" dirty="0"/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ru-RU" altLang="ru-RU" dirty="0"/>
              <a:t>В организации исходя из особенностей производства составляются </a:t>
            </a:r>
            <a:r>
              <a:rPr lang="ru-RU" altLang="ru-RU" b="1" dirty="0">
                <a:solidFill>
                  <a:srgbClr val="FF0000"/>
                </a:solidFill>
              </a:rPr>
              <a:t>перечень</a:t>
            </a:r>
            <a:r>
              <a:rPr lang="ru-RU" altLang="ru-RU" dirty="0">
                <a:solidFill>
                  <a:srgbClr val="FF0000"/>
                </a:solidFill>
              </a:rPr>
              <a:t> </a:t>
            </a:r>
            <a:r>
              <a:rPr lang="ru-RU" altLang="ru-RU" dirty="0" smtClean="0"/>
              <a:t>работ с повышенной опасностью и </a:t>
            </a:r>
            <a:r>
              <a:rPr lang="ru-RU" altLang="ru-RU" b="1" dirty="0" smtClean="0">
                <a:solidFill>
                  <a:srgbClr val="FF0000"/>
                </a:solidFill>
              </a:rPr>
              <a:t>перечень </a:t>
            </a:r>
            <a:r>
              <a:rPr lang="ru-RU" altLang="ru-RU" dirty="0"/>
              <a:t>работ, выполняемых по наряду-допуску. </a:t>
            </a:r>
          </a:p>
          <a:p>
            <a:pPr>
              <a:defRPr/>
            </a:pPr>
            <a:endParaRPr lang="ru-RU" altLang="ru-RU" sz="800" dirty="0"/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ru-RU" altLang="ru-RU" dirty="0"/>
              <a:t>Республиканские органы государственного </a:t>
            </a:r>
            <a:r>
              <a:rPr lang="ru-RU" altLang="ru-RU" dirty="0" smtClean="0"/>
              <a:t>управления и иные </a:t>
            </a:r>
            <a:r>
              <a:rPr lang="ru-RU" altLang="ru-RU" dirty="0"/>
              <a:t>государственные организации, подчиненные Правительству Республики Беларусь, могут устанавливать иные формы наряда-допуска (документов), учитывающие специфику видов </a:t>
            </a:r>
            <a:r>
              <a:rPr lang="ru-RU" altLang="ru-RU" dirty="0" smtClean="0"/>
              <a:t>деятельности и отдельных </a:t>
            </a:r>
            <a:r>
              <a:rPr lang="ru-RU" altLang="ru-RU" dirty="0"/>
              <a:t>видов работ, на осуществление которых требуется его (их) </a:t>
            </a:r>
            <a:r>
              <a:rPr lang="ru-RU" altLang="ru-RU" dirty="0" smtClean="0"/>
              <a:t>оформление.</a:t>
            </a:r>
            <a:endParaRPr lang="ru-RU" altLang="ru-RU" dirty="0"/>
          </a:p>
        </p:txBody>
      </p:sp>
      <p:sp>
        <p:nvSpPr>
          <p:cNvPr id="112644" name="Номер слайда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DB03CFF-F899-4CCC-A629-E9E96E3222AA}" type="slidenum">
              <a:rPr lang="ru-RU" altLang="ru-RU" sz="150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23</a:t>
            </a:fld>
            <a:endParaRPr lang="ru-RU" altLang="ru-RU" sz="15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86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Заголовок 1"/>
          <p:cNvSpPr>
            <a:spLocks noGrp="1"/>
          </p:cNvSpPr>
          <p:nvPr>
            <p:ph type="title"/>
          </p:nvPr>
        </p:nvSpPr>
        <p:spPr>
          <a:xfrm>
            <a:off x="468313" y="836613"/>
            <a:ext cx="8567737" cy="7921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altLang="ru-RU"/>
              <a:t>Закон Республики Беларусь «Об изменении Закона Республики Беларусь «Об охране труда»</a:t>
            </a:r>
          </a:p>
        </p:txBody>
      </p:sp>
      <p:sp>
        <p:nvSpPr>
          <p:cNvPr id="71683" name="Объект 2"/>
          <p:cNvSpPr>
            <a:spLocks noGrp="1"/>
          </p:cNvSpPr>
          <p:nvPr>
            <p:ph idx="1"/>
          </p:nvPr>
        </p:nvSpPr>
        <p:spPr>
          <a:xfrm>
            <a:off x="468313" y="1700213"/>
            <a:ext cx="8280400" cy="5041900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ru-RU" altLang="ru-RU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altLang="ru-RU" b="1" dirty="0" smtClean="0">
                <a:solidFill>
                  <a:srgbClr val="FF0000"/>
                </a:solidFill>
              </a:rPr>
              <a:t>работы с повышенной </a:t>
            </a:r>
            <a:r>
              <a:rPr lang="ru-RU" altLang="ru-RU" b="1" dirty="0">
                <a:solidFill>
                  <a:srgbClr val="FF0000"/>
                </a:solidFill>
              </a:rPr>
              <a:t>опасностью </a:t>
            </a:r>
            <a:r>
              <a:rPr lang="ru-RU" dirty="0" smtClean="0"/>
              <a:t>– </a:t>
            </a:r>
            <a:r>
              <a:rPr lang="ru-RU" altLang="ru-RU" dirty="0" smtClean="0"/>
              <a:t>работы</a:t>
            </a:r>
            <a:r>
              <a:rPr lang="ru-RU" altLang="ru-RU" dirty="0"/>
              <a:t>, при выполнении которых на работающего могут воздействовать </a:t>
            </a:r>
            <a:r>
              <a:rPr lang="ru-RU" altLang="ru-RU" dirty="0" smtClean="0"/>
              <a:t>вредные и (</a:t>
            </a:r>
            <a:r>
              <a:rPr lang="ru-RU" altLang="ru-RU" dirty="0"/>
              <a:t>или) опасные производственные факторы, для управления которыми требуется осуществить </a:t>
            </a:r>
            <a:r>
              <a:rPr lang="ru-RU" altLang="ru-RU" b="1" dirty="0">
                <a:solidFill>
                  <a:srgbClr val="FF0000"/>
                </a:solidFill>
              </a:rPr>
              <a:t>специальные </a:t>
            </a:r>
            <a:r>
              <a:rPr lang="ru-RU" altLang="ru-RU" b="1" dirty="0" smtClean="0">
                <a:solidFill>
                  <a:srgbClr val="FF0000"/>
                </a:solidFill>
              </a:rPr>
              <a:t>организационные и технические </a:t>
            </a:r>
            <a:r>
              <a:rPr lang="ru-RU" altLang="ru-RU" b="1" dirty="0">
                <a:solidFill>
                  <a:srgbClr val="FF0000"/>
                </a:solidFill>
              </a:rPr>
              <a:t>мероприятия,</a:t>
            </a:r>
            <a:r>
              <a:rPr lang="ru-RU" altLang="ru-RU" dirty="0">
                <a:solidFill>
                  <a:srgbClr val="FF0000"/>
                </a:solidFill>
              </a:rPr>
              <a:t> </a:t>
            </a:r>
            <a:r>
              <a:rPr lang="ru-RU" altLang="ru-RU" dirty="0"/>
              <a:t>обеспечивающие безопасность работающих при выполнении этих работ;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altLang="ru-RU" sz="8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altLang="ru-RU" b="1" dirty="0">
                <a:solidFill>
                  <a:srgbClr val="FF0000"/>
                </a:solidFill>
              </a:rPr>
              <a:t>наряд-допуск на выполнение </a:t>
            </a:r>
            <a:r>
              <a:rPr lang="ru-RU" altLang="ru-RU" b="1" dirty="0" smtClean="0">
                <a:solidFill>
                  <a:srgbClr val="FF0000"/>
                </a:solidFill>
              </a:rPr>
              <a:t>работ с повышенной </a:t>
            </a:r>
            <a:r>
              <a:rPr lang="ru-RU" altLang="ru-RU" b="1" dirty="0">
                <a:solidFill>
                  <a:srgbClr val="FF0000"/>
                </a:solidFill>
              </a:rPr>
              <a:t>опасностью </a:t>
            </a:r>
            <a:r>
              <a:rPr lang="ru-RU" dirty="0"/>
              <a:t>–</a:t>
            </a:r>
            <a:r>
              <a:rPr lang="ru-RU" altLang="ru-RU" dirty="0" smtClean="0"/>
              <a:t> </a:t>
            </a:r>
            <a:r>
              <a:rPr lang="ru-RU" altLang="ru-RU" dirty="0"/>
              <a:t>задание на </a:t>
            </a:r>
            <a:r>
              <a:rPr lang="ru-RU" altLang="ru-RU" dirty="0" smtClean="0"/>
              <a:t>подготовку и выполнение работ с повышенной </a:t>
            </a:r>
            <a:r>
              <a:rPr lang="ru-RU" altLang="ru-RU" dirty="0"/>
              <a:t>опасностью установленной формы, оформленное на бумажном </a:t>
            </a:r>
            <a:r>
              <a:rPr lang="ru-RU" altLang="ru-RU" dirty="0" smtClean="0"/>
              <a:t>носителе и определяющее </a:t>
            </a:r>
            <a:r>
              <a:rPr lang="ru-RU" altLang="ru-RU" dirty="0"/>
              <a:t>наименование работ, место, </a:t>
            </a:r>
            <a:r>
              <a:rPr lang="ru-RU" altLang="ru-RU" dirty="0" smtClean="0"/>
              <a:t>сроки и время </a:t>
            </a:r>
            <a:r>
              <a:rPr lang="ru-RU" altLang="ru-RU" dirty="0"/>
              <a:t>их выполнения, мероприятия по </a:t>
            </a:r>
            <a:r>
              <a:rPr lang="ru-RU" altLang="ru-RU" dirty="0" smtClean="0"/>
              <a:t>подготовке к выполнению </a:t>
            </a:r>
            <a:r>
              <a:rPr lang="ru-RU" altLang="ru-RU" dirty="0"/>
              <a:t>работ, безопасному выполнению работ, состав исполнителей работ, лицо (лиц), ответственное (ответственных) за подготовку работ, лицо (лиц), ответственное (ответственных) за безопасное выполнение работ, иные требования, обеспечивающие безопасное выполнение работ.</a:t>
            </a:r>
          </a:p>
        </p:txBody>
      </p:sp>
      <p:sp>
        <p:nvSpPr>
          <p:cNvPr id="112644" name="Номер слайда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91BA9BB-3B94-4D0C-8449-A71893D5C970}" type="slidenum">
              <a:rPr lang="ru-RU" altLang="ru-RU" sz="150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24</a:t>
            </a:fld>
            <a:endParaRPr lang="ru-RU" altLang="ru-RU" sz="15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39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Заголовок 1"/>
          <p:cNvSpPr>
            <a:spLocks noGrp="1"/>
          </p:cNvSpPr>
          <p:nvPr>
            <p:ph type="title"/>
          </p:nvPr>
        </p:nvSpPr>
        <p:spPr>
          <a:xfrm>
            <a:off x="495300" y="1052513"/>
            <a:ext cx="8229600" cy="7921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altLang="ru-RU" sz="1800" dirty="0">
                <a:latin typeface="Arial" charset="0"/>
                <a:cs typeface="Arial" charset="0"/>
              </a:rPr>
              <a:t>Правила по охране труда </a:t>
            </a:r>
            <a:br>
              <a:rPr altLang="ru-RU" sz="1800" dirty="0">
                <a:latin typeface="Arial" charset="0"/>
                <a:cs typeface="Arial" charset="0"/>
              </a:rPr>
            </a:br>
            <a:r>
              <a:rPr altLang="ru-RU" sz="1800" dirty="0">
                <a:latin typeface="Arial" charset="0"/>
                <a:cs typeface="Arial" charset="0"/>
              </a:rPr>
              <a:t>(постановление </a:t>
            </a:r>
            <a:r>
              <a:rPr altLang="ru-RU" sz="1800" dirty="0" smtClean="0">
                <a:latin typeface="Arial" charset="0"/>
                <a:cs typeface="Arial" charset="0"/>
              </a:rPr>
              <a:t>Минтруда</a:t>
            </a:r>
            <a:r>
              <a:rPr lang="ru-RU" altLang="ru-RU" sz="1800" dirty="0" smtClean="0">
                <a:latin typeface="Arial" charset="0"/>
                <a:cs typeface="Arial" charset="0"/>
              </a:rPr>
              <a:t> и </a:t>
            </a:r>
            <a:r>
              <a:rPr altLang="ru-RU" sz="1800" dirty="0" smtClean="0">
                <a:latin typeface="Arial" charset="0"/>
                <a:cs typeface="Arial" charset="0"/>
              </a:rPr>
              <a:t>соцзащиты </a:t>
            </a:r>
            <a:r>
              <a:rPr altLang="ru-RU" sz="1800" dirty="0">
                <a:latin typeface="Arial" charset="0"/>
                <a:cs typeface="Arial" charset="0"/>
              </a:rPr>
              <a:t>от 01.07.2021 </a:t>
            </a:r>
            <a:r>
              <a:rPr lang="ru-RU" altLang="ru-RU" sz="1800" dirty="0" smtClean="0">
                <a:latin typeface="Arial" charset="0"/>
                <a:cs typeface="Arial" charset="0"/>
              </a:rPr>
              <a:t>№ </a:t>
            </a:r>
            <a:r>
              <a:rPr altLang="ru-RU" sz="1800" dirty="0" smtClean="0">
                <a:latin typeface="Arial" charset="0"/>
                <a:cs typeface="Arial" charset="0"/>
              </a:rPr>
              <a:t>53)</a:t>
            </a:r>
            <a:br>
              <a:rPr altLang="ru-RU" sz="1800" dirty="0" smtClean="0">
                <a:latin typeface="Arial" charset="0"/>
                <a:cs typeface="Arial" charset="0"/>
              </a:rPr>
            </a:br>
            <a:r>
              <a:rPr lang="ru-RU" altLang="ru-RU" sz="900" dirty="0">
                <a:latin typeface="Arial" charset="0"/>
                <a:cs typeface="Arial" charset="0"/>
              </a:rPr>
              <a:t> </a:t>
            </a:r>
            <a:r>
              <a:rPr altLang="ru-RU" sz="1800" dirty="0">
                <a:latin typeface="Arial" charset="0"/>
                <a:cs typeface="Arial" charset="0"/>
              </a:rPr>
              <a:t/>
            </a:r>
            <a:br>
              <a:rPr altLang="ru-RU" sz="1800" dirty="0">
                <a:latin typeface="Arial" charset="0"/>
                <a:cs typeface="Arial" charset="0"/>
              </a:rPr>
            </a:br>
            <a:r>
              <a:rPr altLang="ru-RU" sz="1800" dirty="0">
                <a:latin typeface="Arial" charset="0"/>
                <a:cs typeface="Arial" charset="0"/>
              </a:rPr>
              <a:t>ГЛАВА 7 «</a:t>
            </a:r>
            <a:r>
              <a:rPr altLang="ru-RU" sz="1800" dirty="0" smtClean="0">
                <a:latin typeface="Arial" charset="0"/>
                <a:cs typeface="Arial" charset="0"/>
              </a:rPr>
              <a:t>Требования</a:t>
            </a:r>
            <a:r>
              <a:rPr lang="ru-RU" altLang="ru-RU" sz="1800" dirty="0" smtClean="0">
                <a:latin typeface="Arial" charset="0"/>
                <a:cs typeface="Arial" charset="0"/>
              </a:rPr>
              <a:t> к </a:t>
            </a:r>
            <a:r>
              <a:rPr altLang="ru-RU" sz="1800" dirty="0" smtClean="0">
                <a:latin typeface="Arial" charset="0"/>
                <a:cs typeface="Arial" charset="0"/>
              </a:rPr>
              <a:t>производственным </a:t>
            </a:r>
            <a:r>
              <a:rPr altLang="ru-RU" sz="1800" dirty="0">
                <a:latin typeface="Arial" charset="0"/>
                <a:cs typeface="Arial" charset="0"/>
              </a:rPr>
              <a:t>процессам. Выполнение </a:t>
            </a:r>
            <a:r>
              <a:rPr altLang="ru-RU" sz="1800" dirty="0" smtClean="0">
                <a:latin typeface="Arial" charset="0"/>
                <a:cs typeface="Arial" charset="0"/>
              </a:rPr>
              <a:t>работ</a:t>
            </a:r>
            <a:r>
              <a:rPr lang="ru-RU" altLang="ru-RU" sz="1800" dirty="0" smtClean="0">
                <a:latin typeface="Arial" charset="0"/>
                <a:cs typeface="Arial" charset="0"/>
              </a:rPr>
              <a:t> с </a:t>
            </a:r>
            <a:r>
              <a:rPr altLang="ru-RU" sz="1800" dirty="0" smtClean="0">
                <a:latin typeface="Arial" charset="0"/>
                <a:cs typeface="Arial" charset="0"/>
              </a:rPr>
              <a:t>повышенной </a:t>
            </a:r>
            <a:r>
              <a:rPr altLang="ru-RU" sz="1800" dirty="0">
                <a:latin typeface="Arial" charset="0"/>
                <a:cs typeface="Arial" charset="0"/>
              </a:rPr>
              <a:t>опасностью»</a:t>
            </a:r>
            <a:endParaRPr altLang="ru-RU" sz="3200" dirty="0">
              <a:latin typeface="Arial" charset="0"/>
              <a:cs typeface="Arial" charset="0"/>
            </a:endParaRPr>
          </a:p>
        </p:txBody>
      </p:sp>
      <p:sp>
        <p:nvSpPr>
          <p:cNvPr id="72707" name="Объект 2"/>
          <p:cNvSpPr>
            <a:spLocks noGrp="1"/>
          </p:cNvSpPr>
          <p:nvPr>
            <p:ph idx="1"/>
          </p:nvPr>
        </p:nvSpPr>
        <p:spPr>
          <a:xfrm>
            <a:off x="468313" y="2205038"/>
            <a:ext cx="8280400" cy="3921125"/>
          </a:xfrm>
        </p:spPr>
        <p:txBody>
          <a:bodyPr/>
          <a:lstStyle/>
          <a:p>
            <a:r>
              <a:rPr lang="ru-RU" altLang="ru-RU" sz="2000" dirty="0" smtClean="0">
                <a:solidFill>
                  <a:srgbClr val="FF0000"/>
                </a:solidFill>
              </a:rPr>
              <a:t>Скорректирована </a:t>
            </a:r>
            <a:r>
              <a:rPr lang="ru-RU" altLang="ru-RU" sz="2000" dirty="0">
                <a:solidFill>
                  <a:srgbClr val="FF0000"/>
                </a:solidFill>
              </a:rPr>
              <a:t>форма наряда-допуска.</a:t>
            </a:r>
          </a:p>
          <a:p>
            <a:r>
              <a:rPr lang="ru-RU" altLang="ru-RU" sz="2000" dirty="0" smtClean="0"/>
              <a:t>В п. 5 </a:t>
            </a:r>
            <a:r>
              <a:rPr lang="ru-RU" altLang="ru-RU" sz="2000" dirty="0"/>
              <a:t>данной формы предусмотрено </a:t>
            </a:r>
            <a:r>
              <a:rPr lang="ru-RU" altLang="ru-RU" sz="2000" dirty="0" smtClean="0"/>
              <a:t>осуществление анализа </a:t>
            </a:r>
            <a:r>
              <a:rPr lang="ru-RU" altLang="ru-RU" sz="2000" dirty="0"/>
              <a:t>воздушной среды в период производства </a:t>
            </a:r>
            <a:r>
              <a:rPr lang="ru-RU" altLang="ru-RU" sz="2000" dirty="0" smtClean="0"/>
              <a:t>работ, </a:t>
            </a:r>
            <a:r>
              <a:rPr lang="ru-RU" altLang="ru-RU" sz="2000" dirty="0"/>
              <a:t>в </a:t>
            </a:r>
            <a:r>
              <a:rPr lang="ru-RU" altLang="ru-RU" sz="2000" dirty="0" smtClean="0"/>
              <a:t>п. 12 – внесение </a:t>
            </a:r>
            <a:r>
              <a:rPr lang="ru-RU" altLang="ru-RU" sz="2000" dirty="0"/>
              <a:t>сведений при изменении в составе исполнителей работ.</a:t>
            </a:r>
          </a:p>
          <a:p>
            <a:r>
              <a:rPr lang="ru-RU" altLang="ru-RU" sz="2000" dirty="0" smtClean="0"/>
              <a:t> </a:t>
            </a:r>
            <a:endParaRPr lang="ru-RU" altLang="ru-RU" sz="2000" dirty="0"/>
          </a:p>
          <a:p>
            <a:r>
              <a:rPr lang="ru-RU" altLang="ru-RU" sz="2000" dirty="0" smtClean="0"/>
              <a:t>Как и ранее, к наряду-допуску </a:t>
            </a:r>
            <a:r>
              <a:rPr lang="ru-RU" altLang="ru-RU" sz="2000" dirty="0"/>
              <a:t>при необходимости прилагаются эскизы защитных </a:t>
            </a:r>
            <a:r>
              <a:rPr lang="ru-RU" altLang="ru-RU" sz="2000" dirty="0" smtClean="0"/>
              <a:t>устройств и приспособлений</a:t>
            </a:r>
            <a:r>
              <a:rPr lang="ru-RU" altLang="ru-RU" sz="2000" dirty="0"/>
              <a:t>, схемы расстановки постов оцепления, установки </a:t>
            </a:r>
            <a:r>
              <a:rPr lang="ru-RU" altLang="ru-RU" sz="2000" dirty="0" smtClean="0"/>
              <a:t>знаков и плакатов </a:t>
            </a:r>
            <a:r>
              <a:rPr lang="ru-RU" altLang="ru-RU" sz="2000" dirty="0"/>
              <a:t>безопасности.</a:t>
            </a:r>
          </a:p>
          <a:p>
            <a:endParaRPr lang="ru-RU" alt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E087031-F320-4D1F-809C-139DE0BBAC86}" type="slidenum">
              <a:rPr lang="ru-RU" altLang="ru-RU">
                <a:solidFill>
                  <a:srgbClr val="898989"/>
                </a:solidFill>
              </a:rPr>
              <a:pPr eaLnBrk="1" hangingPunct="1"/>
              <a:t>25</a:t>
            </a:fld>
            <a:endParaRPr lang="ru-RU" altLang="ru-RU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0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Заголовок 1"/>
          <p:cNvSpPr>
            <a:spLocks noGrp="1"/>
          </p:cNvSpPr>
          <p:nvPr>
            <p:ph type="title"/>
          </p:nvPr>
        </p:nvSpPr>
        <p:spPr>
          <a:xfrm>
            <a:off x="611188" y="765175"/>
            <a:ext cx="8113712" cy="1079500"/>
          </a:xfrm>
        </p:spPr>
        <p:txBody>
          <a:bodyPr>
            <a:normAutofit fontScale="90000"/>
          </a:bodyPr>
          <a:lstStyle/>
          <a:p>
            <a:r>
              <a:rPr altLang="ru-RU" sz="1600" dirty="0"/>
              <a:t>Правила по охране труда </a:t>
            </a:r>
            <a:br>
              <a:rPr altLang="ru-RU" sz="1600" dirty="0"/>
            </a:br>
            <a:r>
              <a:rPr altLang="ru-RU" sz="1600" dirty="0"/>
              <a:t>(постановление </a:t>
            </a:r>
            <a:r>
              <a:rPr altLang="ru-RU" sz="1600" dirty="0" smtClean="0"/>
              <a:t>Минтруда</a:t>
            </a:r>
            <a:r>
              <a:rPr lang="ru-RU" altLang="ru-RU" sz="1600" dirty="0" smtClean="0"/>
              <a:t> и </a:t>
            </a:r>
            <a:r>
              <a:rPr altLang="ru-RU" sz="1600" dirty="0" smtClean="0"/>
              <a:t>соцзащиты </a:t>
            </a:r>
            <a:r>
              <a:rPr altLang="ru-RU" sz="1600" dirty="0"/>
              <a:t>от 01.07.2021 </a:t>
            </a:r>
            <a:r>
              <a:rPr lang="ru-RU" altLang="ru-RU" sz="1600" dirty="0" smtClean="0"/>
              <a:t>№ </a:t>
            </a:r>
            <a:r>
              <a:rPr altLang="ru-RU" sz="1600" dirty="0" smtClean="0"/>
              <a:t>53)</a:t>
            </a:r>
            <a:br>
              <a:rPr altLang="ru-RU" sz="1600" dirty="0" smtClean="0"/>
            </a:br>
            <a:r>
              <a:rPr lang="ru-RU" altLang="ru-RU" sz="900" dirty="0"/>
              <a:t> </a:t>
            </a:r>
            <a:r>
              <a:rPr altLang="ru-RU" sz="1600" dirty="0"/>
              <a:t/>
            </a:r>
            <a:br>
              <a:rPr altLang="ru-RU" sz="1600" dirty="0"/>
            </a:br>
            <a:r>
              <a:rPr altLang="ru-RU" sz="1600" dirty="0"/>
              <a:t>ГЛАВА 7 «</a:t>
            </a:r>
            <a:r>
              <a:rPr altLang="ru-RU" sz="1600" dirty="0" smtClean="0"/>
              <a:t>Требования</a:t>
            </a:r>
            <a:r>
              <a:rPr lang="ru-RU" altLang="ru-RU" sz="1600" dirty="0" smtClean="0"/>
              <a:t> к </a:t>
            </a:r>
            <a:r>
              <a:rPr altLang="ru-RU" sz="1600" dirty="0" smtClean="0"/>
              <a:t>производственным </a:t>
            </a:r>
            <a:r>
              <a:rPr altLang="ru-RU" sz="1600" dirty="0"/>
              <a:t>процессам. Выполнение </a:t>
            </a:r>
            <a:r>
              <a:rPr altLang="ru-RU" sz="1600" dirty="0" smtClean="0"/>
              <a:t>работ</a:t>
            </a:r>
            <a:r>
              <a:rPr lang="ru-RU" altLang="ru-RU" sz="1600" dirty="0" smtClean="0"/>
              <a:t> с </a:t>
            </a:r>
            <a:r>
              <a:rPr altLang="ru-RU" sz="1600" dirty="0" smtClean="0"/>
              <a:t>повышенной </a:t>
            </a:r>
            <a:r>
              <a:rPr altLang="ru-RU" sz="1600" dirty="0"/>
              <a:t>опасностью»</a:t>
            </a:r>
            <a:endParaRPr alt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13" y="1916113"/>
            <a:ext cx="8280400" cy="482600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ru-RU" dirty="0" smtClean="0">
                <a:solidFill>
                  <a:srgbClr val="FF0000"/>
                </a:solidFill>
              </a:rPr>
              <a:t>Пунктом </a:t>
            </a:r>
            <a:r>
              <a:rPr lang="ru-RU" dirty="0">
                <a:solidFill>
                  <a:srgbClr val="FF0000"/>
                </a:solidFill>
              </a:rPr>
              <a:t>108 Правил </a:t>
            </a:r>
            <a:r>
              <a:rPr lang="ru-RU" dirty="0"/>
              <a:t>установлено, что </a:t>
            </a:r>
            <a:r>
              <a:rPr lang="ru-RU" b="1" dirty="0"/>
              <a:t>при проведении огневых работ должны соблюдаться требования </a:t>
            </a:r>
            <a:r>
              <a:rPr lang="ru-RU" b="1" dirty="0" err="1" smtClean="0">
                <a:hlinkClick r:id="rId3"/>
              </a:rPr>
              <a:t>пп</a:t>
            </a:r>
            <a:r>
              <a:rPr lang="ru-RU" b="1" dirty="0" smtClean="0">
                <a:hlinkClick r:id="rId3"/>
              </a:rPr>
              <a:t>. 34</a:t>
            </a:r>
            <a:r>
              <a:rPr lang="ru-RU" b="1" dirty="0" smtClean="0"/>
              <a:t>–</a:t>
            </a:r>
            <a:r>
              <a:rPr lang="ru-RU" b="1" dirty="0" smtClean="0">
                <a:hlinkClick r:id="rId4"/>
              </a:rPr>
              <a:t>43</a:t>
            </a:r>
            <a:r>
              <a:rPr lang="ru-RU" b="1" dirty="0" smtClean="0"/>
              <a:t> общих </a:t>
            </a:r>
            <a:r>
              <a:rPr lang="ru-RU" b="1" dirty="0"/>
              <a:t>требований пожарной </a:t>
            </a:r>
            <a:r>
              <a:rPr lang="ru-RU" b="1" dirty="0" smtClean="0"/>
              <a:t>безопасности к </a:t>
            </a:r>
            <a:r>
              <a:rPr lang="ru-RU" dirty="0" smtClean="0"/>
              <a:t>содержанию и эксплуатации </a:t>
            </a:r>
            <a:r>
              <a:rPr lang="ru-RU" dirty="0"/>
              <a:t>капитальных строений (зданий, сооружений), изолированных </a:t>
            </a:r>
            <a:r>
              <a:rPr lang="ru-RU" dirty="0" smtClean="0"/>
              <a:t>помещений и иных </a:t>
            </a:r>
            <a:r>
              <a:rPr lang="ru-RU" dirty="0"/>
              <a:t>объектов, принадлежащих субъектам хозяйствования, утвержденных Декретом </a:t>
            </a:r>
            <a:r>
              <a:rPr lang="ru-RU" dirty="0" smtClean="0"/>
              <a:t>№ 7</a:t>
            </a:r>
            <a:r>
              <a:rPr lang="ru-RU" dirty="0"/>
              <a:t>, а также технических нормативных правовых актов, являющихся в </a:t>
            </a:r>
            <a:r>
              <a:rPr lang="ru-RU" dirty="0" smtClean="0"/>
              <a:t>соответствии с законодательными актами и постановлениями </a:t>
            </a:r>
            <a:r>
              <a:rPr lang="ru-RU" dirty="0"/>
              <a:t>Правительства Республики Беларусь обязательными для соблюдения.</a:t>
            </a:r>
          </a:p>
          <a:p>
            <a:pPr>
              <a:defRPr/>
            </a:pPr>
            <a:r>
              <a:rPr lang="ru-RU" b="1" i="1" dirty="0" err="1"/>
              <a:t>Справочно</a:t>
            </a:r>
            <a:r>
              <a:rPr lang="ru-RU" b="1" i="1" dirty="0"/>
              <a:t>.</a:t>
            </a:r>
          </a:p>
          <a:p>
            <a:pPr>
              <a:defRPr/>
            </a:pPr>
            <a:r>
              <a:rPr lang="ru-RU" i="1" dirty="0" smtClean="0"/>
              <a:t>Исходя </a:t>
            </a:r>
            <a:r>
              <a:rPr lang="ru-RU" i="1" dirty="0"/>
              <a:t>из пункта 34 </a:t>
            </a:r>
            <a:r>
              <a:rPr lang="ru-RU" i="1" dirty="0" smtClean="0"/>
              <a:t>общих </a:t>
            </a:r>
            <a:r>
              <a:rPr lang="ru-RU" i="1" dirty="0"/>
              <a:t>требований пожарной безопасности требуется оформление </a:t>
            </a:r>
            <a:r>
              <a:rPr lang="ru-RU" b="1" i="1" dirty="0"/>
              <a:t>наряда-допуска на проведение огневых работ</a:t>
            </a:r>
            <a:r>
              <a:rPr lang="ru-RU" i="1" dirty="0"/>
              <a:t>, </a:t>
            </a:r>
            <a:r>
              <a:rPr lang="ru-RU" b="1" i="1" dirty="0" smtClean="0"/>
              <a:t>форма и порядок </a:t>
            </a:r>
            <a:r>
              <a:rPr lang="ru-RU" b="1" i="1" dirty="0"/>
              <a:t>оформления которого определяются Министерством по чрезвычайным ситуациям</a:t>
            </a:r>
            <a:r>
              <a:rPr lang="ru-RU" i="1" dirty="0"/>
              <a:t>.</a:t>
            </a:r>
          </a:p>
          <a:p>
            <a:pPr>
              <a:defRPr/>
            </a:pPr>
            <a:r>
              <a:rPr lang="ru-RU" b="1" i="1" dirty="0" smtClean="0"/>
              <a:t>Форма </a:t>
            </a:r>
            <a:r>
              <a:rPr lang="ru-RU" b="1" i="1" dirty="0"/>
              <a:t>наряда-допуска на проведение огневых работ </a:t>
            </a:r>
            <a:r>
              <a:rPr lang="ru-RU" i="1" dirty="0"/>
              <a:t>утверждена постановлением Министерства по чрезвычайным ситуациям Республики Беларусь от 2 мая 2018 г. </a:t>
            </a:r>
            <a:r>
              <a:rPr lang="ru-RU" i="1" dirty="0" smtClean="0"/>
              <a:t>№ 29</a:t>
            </a:r>
            <a:r>
              <a:rPr lang="ru-RU" i="1" dirty="0"/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D538DB8-DF4E-4FD9-8067-93A981582F74}" type="slidenum">
              <a:rPr lang="ru-RU" altLang="ru-RU">
                <a:solidFill>
                  <a:srgbClr val="898989"/>
                </a:solidFill>
              </a:rPr>
              <a:pPr eaLnBrk="1" hangingPunct="1"/>
              <a:t>26</a:t>
            </a:fld>
            <a:endParaRPr lang="ru-RU" altLang="ru-RU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91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Заголовок 1"/>
          <p:cNvSpPr>
            <a:spLocks noGrp="1"/>
          </p:cNvSpPr>
          <p:nvPr>
            <p:ph type="title"/>
          </p:nvPr>
        </p:nvSpPr>
        <p:spPr>
          <a:xfrm>
            <a:off x="495300" y="1052513"/>
            <a:ext cx="8229600" cy="7921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altLang="ru-RU" sz="1800" dirty="0">
                <a:latin typeface="Arial" charset="0"/>
                <a:cs typeface="Arial" charset="0"/>
              </a:rPr>
              <a:t>Правила по охране труда </a:t>
            </a:r>
            <a:br>
              <a:rPr altLang="ru-RU" sz="1800" dirty="0">
                <a:latin typeface="Arial" charset="0"/>
                <a:cs typeface="Arial" charset="0"/>
              </a:rPr>
            </a:br>
            <a:r>
              <a:rPr altLang="ru-RU" sz="1800" dirty="0">
                <a:latin typeface="Arial" charset="0"/>
                <a:cs typeface="Arial" charset="0"/>
              </a:rPr>
              <a:t>(постановление </a:t>
            </a:r>
            <a:r>
              <a:rPr altLang="ru-RU" sz="1800" dirty="0" smtClean="0">
                <a:latin typeface="Arial" charset="0"/>
                <a:cs typeface="Arial" charset="0"/>
              </a:rPr>
              <a:t>Минтруда</a:t>
            </a:r>
            <a:r>
              <a:rPr lang="ru-RU" altLang="ru-RU" sz="1800" dirty="0" smtClean="0">
                <a:latin typeface="Arial" charset="0"/>
                <a:cs typeface="Arial" charset="0"/>
              </a:rPr>
              <a:t> и </a:t>
            </a:r>
            <a:r>
              <a:rPr altLang="ru-RU" sz="1800" dirty="0" smtClean="0">
                <a:latin typeface="Arial" charset="0"/>
                <a:cs typeface="Arial" charset="0"/>
              </a:rPr>
              <a:t>соцзащиты </a:t>
            </a:r>
            <a:r>
              <a:rPr altLang="ru-RU" sz="1800" dirty="0">
                <a:latin typeface="Arial" charset="0"/>
                <a:cs typeface="Arial" charset="0"/>
              </a:rPr>
              <a:t>от 01.07.2021 </a:t>
            </a:r>
            <a:r>
              <a:rPr lang="ru-RU" altLang="ru-RU" sz="1800" dirty="0" smtClean="0">
                <a:latin typeface="Arial" charset="0"/>
                <a:cs typeface="Arial" charset="0"/>
              </a:rPr>
              <a:t>№ </a:t>
            </a:r>
            <a:r>
              <a:rPr altLang="ru-RU" sz="1800" dirty="0" smtClean="0">
                <a:latin typeface="Arial" charset="0"/>
                <a:cs typeface="Arial" charset="0"/>
              </a:rPr>
              <a:t>53)</a:t>
            </a:r>
            <a:br>
              <a:rPr altLang="ru-RU" sz="1800" dirty="0" smtClean="0">
                <a:latin typeface="Arial" charset="0"/>
                <a:cs typeface="Arial" charset="0"/>
              </a:rPr>
            </a:br>
            <a:r>
              <a:rPr lang="ru-RU" altLang="ru-RU" sz="900" dirty="0">
                <a:latin typeface="Arial" charset="0"/>
                <a:cs typeface="Arial" charset="0"/>
              </a:rPr>
              <a:t> </a:t>
            </a:r>
            <a:r>
              <a:rPr altLang="ru-RU" sz="1800" dirty="0">
                <a:latin typeface="Arial" charset="0"/>
                <a:cs typeface="Arial" charset="0"/>
              </a:rPr>
              <a:t/>
            </a:r>
            <a:br>
              <a:rPr altLang="ru-RU" sz="1800" dirty="0">
                <a:latin typeface="Arial" charset="0"/>
                <a:cs typeface="Arial" charset="0"/>
              </a:rPr>
            </a:br>
            <a:r>
              <a:rPr altLang="ru-RU" sz="1800" dirty="0">
                <a:latin typeface="Arial" charset="0"/>
                <a:cs typeface="Arial" charset="0"/>
              </a:rPr>
              <a:t>ГЛАВА 7 «</a:t>
            </a:r>
            <a:r>
              <a:rPr altLang="ru-RU" sz="1800" dirty="0" smtClean="0">
                <a:latin typeface="Arial" charset="0"/>
                <a:cs typeface="Arial" charset="0"/>
              </a:rPr>
              <a:t>Требования</a:t>
            </a:r>
            <a:r>
              <a:rPr lang="ru-RU" altLang="ru-RU" sz="1800" dirty="0" smtClean="0">
                <a:latin typeface="Arial" charset="0"/>
                <a:cs typeface="Arial" charset="0"/>
              </a:rPr>
              <a:t> к </a:t>
            </a:r>
            <a:r>
              <a:rPr altLang="ru-RU" sz="1800" dirty="0" smtClean="0">
                <a:latin typeface="Arial" charset="0"/>
                <a:cs typeface="Arial" charset="0"/>
              </a:rPr>
              <a:t>производственным </a:t>
            </a:r>
            <a:r>
              <a:rPr altLang="ru-RU" sz="1800" dirty="0">
                <a:latin typeface="Arial" charset="0"/>
                <a:cs typeface="Arial" charset="0"/>
              </a:rPr>
              <a:t>процессам. Выполнение </a:t>
            </a:r>
            <a:r>
              <a:rPr altLang="ru-RU" sz="1800" dirty="0" smtClean="0">
                <a:latin typeface="Arial" charset="0"/>
                <a:cs typeface="Arial" charset="0"/>
              </a:rPr>
              <a:t>работ</a:t>
            </a:r>
            <a:r>
              <a:rPr lang="ru-RU" altLang="ru-RU" sz="1800" dirty="0" smtClean="0">
                <a:latin typeface="Arial" charset="0"/>
                <a:cs typeface="Arial" charset="0"/>
              </a:rPr>
              <a:t> с </a:t>
            </a:r>
            <a:r>
              <a:rPr altLang="ru-RU" sz="1800" dirty="0" smtClean="0">
                <a:latin typeface="Arial" charset="0"/>
                <a:cs typeface="Arial" charset="0"/>
              </a:rPr>
              <a:t>повышенной </a:t>
            </a:r>
            <a:r>
              <a:rPr altLang="ru-RU" sz="1800" dirty="0">
                <a:latin typeface="Arial" charset="0"/>
                <a:cs typeface="Arial" charset="0"/>
              </a:rPr>
              <a:t>опасностью»</a:t>
            </a:r>
            <a:endParaRPr altLang="ru-RU" sz="3200" dirty="0">
              <a:latin typeface="Arial" charset="0"/>
              <a:cs typeface="Arial" charset="0"/>
            </a:endParaRPr>
          </a:p>
        </p:txBody>
      </p:sp>
      <p:sp>
        <p:nvSpPr>
          <p:cNvPr id="74755" name="Объект 2"/>
          <p:cNvSpPr>
            <a:spLocks noGrp="1"/>
          </p:cNvSpPr>
          <p:nvPr>
            <p:ph idx="1"/>
          </p:nvPr>
        </p:nvSpPr>
        <p:spPr>
          <a:xfrm>
            <a:off x="468313" y="2205038"/>
            <a:ext cx="8280400" cy="3921125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ru-RU" altLang="ru-RU" sz="2000" dirty="0" smtClean="0">
                <a:solidFill>
                  <a:srgbClr val="FF0000"/>
                </a:solidFill>
              </a:rPr>
              <a:t>Пунктом </a:t>
            </a:r>
            <a:r>
              <a:rPr lang="ru-RU" altLang="ru-RU" sz="2000" dirty="0">
                <a:solidFill>
                  <a:srgbClr val="FF0000"/>
                </a:solidFill>
              </a:rPr>
              <a:t>96 Правил </a:t>
            </a:r>
            <a:r>
              <a:rPr lang="ru-RU" altLang="ru-RU" sz="2000" dirty="0" smtClean="0">
                <a:solidFill>
                  <a:srgbClr val="FF0000"/>
                </a:solidFill>
              </a:rPr>
              <a:t>№ 53</a:t>
            </a:r>
            <a:r>
              <a:rPr lang="ru-RU" altLang="ru-RU" sz="2000" dirty="0" smtClean="0"/>
              <a:t> </a:t>
            </a:r>
            <a:r>
              <a:rPr lang="ru-RU" altLang="ru-RU" sz="2000" dirty="0"/>
              <a:t>предусмотрено, что </a:t>
            </a:r>
            <a:r>
              <a:rPr lang="ru-RU" altLang="ru-RU" sz="2000" b="1" dirty="0">
                <a:solidFill>
                  <a:srgbClr val="FF0000"/>
                </a:solidFill>
              </a:rPr>
              <a:t>при выполнении работ в охранных зонах объектов </a:t>
            </a:r>
            <a:r>
              <a:rPr lang="ru-RU" altLang="ru-RU" sz="2000" dirty="0"/>
              <a:t>газораспределительной системы, </a:t>
            </a:r>
            <a:r>
              <a:rPr lang="ru-RU" altLang="ru-RU" sz="2000" dirty="0" smtClean="0"/>
              <a:t>электрических и тепловых </a:t>
            </a:r>
            <a:r>
              <a:rPr lang="ru-RU" altLang="ru-RU" sz="2000" dirty="0"/>
              <a:t>сетей, линий, сооружений </a:t>
            </a:r>
            <a:r>
              <a:rPr lang="ru-RU" altLang="ru-RU" sz="2000" dirty="0" smtClean="0"/>
              <a:t>электросвязи и радиофикации</a:t>
            </a:r>
            <a:r>
              <a:rPr lang="ru-RU" altLang="ru-RU" sz="2000" dirty="0"/>
              <a:t>, магистральных трубопроводов </a:t>
            </a:r>
            <a:r>
              <a:rPr lang="ru-RU" altLang="ru-RU" sz="2000" b="1" dirty="0">
                <a:solidFill>
                  <a:srgbClr val="FF0000"/>
                </a:solidFill>
              </a:rPr>
              <a:t>наряды-допуска выдаются при наличии соответствующих разрешений </a:t>
            </a:r>
            <a:r>
              <a:rPr lang="ru-RU" altLang="ru-RU" sz="2000" dirty="0"/>
              <a:t>на их проведение.</a:t>
            </a:r>
          </a:p>
          <a:p>
            <a:pPr>
              <a:defRPr/>
            </a:pPr>
            <a:endParaRPr lang="ru-RU" altLang="ru-RU" sz="2000" dirty="0"/>
          </a:p>
          <a:p>
            <a:pPr>
              <a:defRPr/>
            </a:pPr>
            <a:r>
              <a:rPr lang="ru-RU" altLang="ru-RU" sz="2000" b="1" i="1" dirty="0" smtClean="0"/>
              <a:t>Справочно. </a:t>
            </a:r>
            <a:endParaRPr lang="ru-RU" altLang="ru-RU" sz="2000" b="1" i="1" dirty="0"/>
          </a:p>
          <a:p>
            <a:pPr>
              <a:defRPr/>
            </a:pPr>
            <a:r>
              <a:rPr lang="ru-RU" altLang="ru-RU" sz="2000" i="1" dirty="0"/>
              <a:t>Пункты 3.13, 3.14, 3.16, </a:t>
            </a:r>
            <a:r>
              <a:rPr lang="ru-RU" altLang="ru-RU" sz="2000" i="1" dirty="0" smtClean="0"/>
              <a:t>3.17 </a:t>
            </a:r>
            <a:r>
              <a:rPr lang="ru-RU" altLang="ru-RU" sz="2000" i="1" dirty="0" smtClean="0"/>
              <a:t>перечня </a:t>
            </a:r>
            <a:r>
              <a:rPr lang="ru-RU" altLang="ru-RU" sz="2000" i="1" dirty="0"/>
              <a:t>административных процедур, осуществляемых государственными </a:t>
            </a:r>
            <a:r>
              <a:rPr lang="ru-RU" altLang="ru-RU" sz="2000" i="1" dirty="0" smtClean="0"/>
              <a:t>органами и иными </a:t>
            </a:r>
            <a:r>
              <a:rPr lang="ru-RU" altLang="ru-RU" sz="2000" i="1" dirty="0"/>
              <a:t>организациями в отношении юридических </a:t>
            </a:r>
            <a:r>
              <a:rPr lang="ru-RU" altLang="ru-RU" sz="2000" i="1" dirty="0" smtClean="0"/>
              <a:t>лиц и индивидуальных </a:t>
            </a:r>
            <a:r>
              <a:rPr lang="ru-RU" altLang="ru-RU" sz="2000" i="1" dirty="0"/>
              <a:t>предпринимателей (постановление Совета Министров Республики Беларусь от 17 февраля 2012 г. </a:t>
            </a:r>
            <a:r>
              <a:rPr lang="ru-RU" altLang="ru-RU" sz="2000" i="1" dirty="0" smtClean="0"/>
              <a:t>№ 156).</a:t>
            </a:r>
            <a:endParaRPr lang="ru-RU" altLang="ru-RU" sz="2000" dirty="0"/>
          </a:p>
          <a:p>
            <a:pPr>
              <a:defRPr/>
            </a:pPr>
            <a:endParaRPr lang="ru-RU" alt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17BF512-5AE1-41CD-BAEF-E998BA26A6AA}" type="slidenum">
              <a:rPr lang="ru-RU" altLang="ru-RU">
                <a:solidFill>
                  <a:srgbClr val="898989"/>
                </a:solidFill>
              </a:rPr>
              <a:pPr eaLnBrk="1" hangingPunct="1"/>
              <a:t>27</a:t>
            </a:fld>
            <a:endParaRPr lang="ru-RU" altLang="ru-RU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99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Заголовок 1"/>
          <p:cNvSpPr>
            <a:spLocks noGrp="1"/>
          </p:cNvSpPr>
          <p:nvPr>
            <p:ph type="title"/>
          </p:nvPr>
        </p:nvSpPr>
        <p:spPr>
          <a:xfrm>
            <a:off x="495300" y="1052513"/>
            <a:ext cx="8229600" cy="7921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altLang="ru-RU" sz="1800" dirty="0">
                <a:latin typeface="Arial" charset="0"/>
                <a:cs typeface="Arial" charset="0"/>
              </a:rPr>
              <a:t>Правила по охране труда </a:t>
            </a:r>
            <a:br>
              <a:rPr altLang="ru-RU" sz="1800" dirty="0">
                <a:latin typeface="Arial" charset="0"/>
                <a:cs typeface="Arial" charset="0"/>
              </a:rPr>
            </a:br>
            <a:r>
              <a:rPr altLang="ru-RU" sz="1800" dirty="0">
                <a:latin typeface="Arial" charset="0"/>
                <a:cs typeface="Arial" charset="0"/>
              </a:rPr>
              <a:t>(постановление </a:t>
            </a:r>
            <a:r>
              <a:rPr altLang="ru-RU" sz="1800" dirty="0" smtClean="0">
                <a:latin typeface="Arial" charset="0"/>
                <a:cs typeface="Arial" charset="0"/>
              </a:rPr>
              <a:t>Минтруда</a:t>
            </a:r>
            <a:r>
              <a:rPr lang="ru-RU" altLang="ru-RU" sz="1800" dirty="0" smtClean="0">
                <a:latin typeface="Arial" charset="0"/>
                <a:cs typeface="Arial" charset="0"/>
              </a:rPr>
              <a:t> и </a:t>
            </a:r>
            <a:r>
              <a:rPr altLang="ru-RU" sz="1800" dirty="0" smtClean="0">
                <a:latin typeface="Arial" charset="0"/>
                <a:cs typeface="Arial" charset="0"/>
              </a:rPr>
              <a:t>соцзащиты </a:t>
            </a:r>
            <a:r>
              <a:rPr altLang="ru-RU" sz="1800" dirty="0">
                <a:latin typeface="Arial" charset="0"/>
                <a:cs typeface="Arial" charset="0"/>
              </a:rPr>
              <a:t>от 01.07.2021 </a:t>
            </a:r>
            <a:r>
              <a:rPr lang="ru-RU" altLang="ru-RU" sz="1800" dirty="0" smtClean="0">
                <a:latin typeface="Arial" charset="0"/>
                <a:cs typeface="Arial" charset="0"/>
              </a:rPr>
              <a:t>№ </a:t>
            </a:r>
            <a:r>
              <a:rPr altLang="ru-RU" sz="1800" dirty="0" smtClean="0">
                <a:latin typeface="Arial" charset="0"/>
                <a:cs typeface="Arial" charset="0"/>
              </a:rPr>
              <a:t>53)</a:t>
            </a:r>
            <a:br>
              <a:rPr altLang="ru-RU" sz="1800" dirty="0" smtClean="0">
                <a:latin typeface="Arial" charset="0"/>
                <a:cs typeface="Arial" charset="0"/>
              </a:rPr>
            </a:br>
            <a:r>
              <a:rPr lang="ru-RU" altLang="ru-RU" sz="900" dirty="0">
                <a:latin typeface="Arial" charset="0"/>
                <a:cs typeface="Arial" charset="0"/>
              </a:rPr>
              <a:t> </a:t>
            </a:r>
            <a:r>
              <a:rPr altLang="ru-RU" sz="1800" dirty="0">
                <a:latin typeface="Arial" charset="0"/>
                <a:cs typeface="Arial" charset="0"/>
              </a:rPr>
              <a:t/>
            </a:r>
            <a:br>
              <a:rPr altLang="ru-RU" sz="1800" dirty="0">
                <a:latin typeface="Arial" charset="0"/>
                <a:cs typeface="Arial" charset="0"/>
              </a:rPr>
            </a:br>
            <a:r>
              <a:rPr altLang="ru-RU" sz="1800" dirty="0">
                <a:latin typeface="Arial" charset="0"/>
                <a:cs typeface="Arial" charset="0"/>
              </a:rPr>
              <a:t>ГЛАВА 7 «</a:t>
            </a:r>
            <a:r>
              <a:rPr altLang="ru-RU" sz="1800" dirty="0" smtClean="0">
                <a:latin typeface="Arial" charset="0"/>
                <a:cs typeface="Arial" charset="0"/>
              </a:rPr>
              <a:t>Требования</a:t>
            </a:r>
            <a:r>
              <a:rPr lang="ru-RU" altLang="ru-RU" sz="1800" dirty="0" smtClean="0">
                <a:latin typeface="Arial" charset="0"/>
                <a:cs typeface="Arial" charset="0"/>
              </a:rPr>
              <a:t> к </a:t>
            </a:r>
            <a:r>
              <a:rPr altLang="ru-RU" sz="1800" dirty="0" smtClean="0">
                <a:latin typeface="Arial" charset="0"/>
                <a:cs typeface="Arial" charset="0"/>
              </a:rPr>
              <a:t>производственным </a:t>
            </a:r>
            <a:r>
              <a:rPr altLang="ru-RU" sz="1800" dirty="0">
                <a:latin typeface="Arial" charset="0"/>
                <a:cs typeface="Arial" charset="0"/>
              </a:rPr>
              <a:t>процессам. Выполнение </a:t>
            </a:r>
            <a:r>
              <a:rPr altLang="ru-RU" sz="1800" dirty="0" smtClean="0">
                <a:latin typeface="Arial" charset="0"/>
                <a:cs typeface="Arial" charset="0"/>
              </a:rPr>
              <a:t>работ</a:t>
            </a:r>
            <a:r>
              <a:rPr lang="ru-RU" altLang="ru-RU" sz="1800" dirty="0" smtClean="0">
                <a:latin typeface="Arial" charset="0"/>
                <a:cs typeface="Arial" charset="0"/>
              </a:rPr>
              <a:t> с </a:t>
            </a:r>
            <a:r>
              <a:rPr altLang="ru-RU" sz="1800" dirty="0" smtClean="0">
                <a:latin typeface="Arial" charset="0"/>
                <a:cs typeface="Arial" charset="0"/>
              </a:rPr>
              <a:t>повышенной </a:t>
            </a:r>
            <a:r>
              <a:rPr altLang="ru-RU" sz="1800" dirty="0">
                <a:latin typeface="Arial" charset="0"/>
                <a:cs typeface="Arial" charset="0"/>
              </a:rPr>
              <a:t>опасностью»</a:t>
            </a:r>
            <a:endParaRPr altLang="ru-RU" sz="3200" dirty="0">
              <a:latin typeface="Arial" charset="0"/>
              <a:cs typeface="Arial" charset="0"/>
            </a:endParaRPr>
          </a:p>
        </p:txBody>
      </p:sp>
      <p:sp>
        <p:nvSpPr>
          <p:cNvPr id="75779" name="Объект 2"/>
          <p:cNvSpPr>
            <a:spLocks noGrp="1"/>
          </p:cNvSpPr>
          <p:nvPr>
            <p:ph idx="1"/>
          </p:nvPr>
        </p:nvSpPr>
        <p:spPr>
          <a:xfrm>
            <a:off x="468313" y="2205038"/>
            <a:ext cx="8280400" cy="3921125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ru-RU" altLang="ru-RU" sz="2000" dirty="0" smtClean="0"/>
              <a:t>Пунктом </a:t>
            </a:r>
            <a:r>
              <a:rPr lang="ru-RU" altLang="ru-RU" sz="2000" dirty="0">
                <a:solidFill>
                  <a:srgbClr val="FF0000"/>
                </a:solidFill>
              </a:rPr>
              <a:t>101 Правил </a:t>
            </a:r>
            <a:r>
              <a:rPr lang="ru-RU" altLang="ru-RU" sz="2000" dirty="0" smtClean="0">
                <a:solidFill>
                  <a:srgbClr val="FF0000"/>
                </a:solidFill>
              </a:rPr>
              <a:t>№ 53 </a:t>
            </a:r>
            <a:r>
              <a:rPr lang="ru-RU" altLang="ru-RU" sz="2000" dirty="0"/>
              <a:t>установлена необходимость ведения </a:t>
            </a:r>
            <a:r>
              <a:rPr lang="ru-RU" altLang="ru-RU" sz="2000" b="1" dirty="0">
                <a:solidFill>
                  <a:srgbClr val="FF0000"/>
                </a:solidFill>
              </a:rPr>
              <a:t>журнала учета выдачи нарядов-допусков</a:t>
            </a:r>
            <a:r>
              <a:rPr lang="ru-RU" altLang="ru-RU" sz="2000" b="1" dirty="0"/>
              <a:t>. </a:t>
            </a:r>
          </a:p>
          <a:p>
            <a:pPr>
              <a:defRPr/>
            </a:pPr>
            <a:r>
              <a:rPr lang="ru-RU" altLang="ru-RU" sz="2000" dirty="0" smtClean="0"/>
              <a:t>Его </a:t>
            </a:r>
            <a:r>
              <a:rPr lang="ru-RU" altLang="ru-RU" sz="2000" dirty="0"/>
              <a:t>форма законодательством не установлена, организация в своем ЛПА определяет ее самостоятельно. При этом этим пунктом определено, какие данные должна содержать форма журнала</a:t>
            </a:r>
            <a:r>
              <a:rPr lang="ru-RU" altLang="ru-RU" sz="2000" dirty="0" smtClean="0"/>
              <a:t>. Журнал </a:t>
            </a:r>
            <a:r>
              <a:rPr lang="ru-RU" altLang="ru-RU" sz="2000" dirty="0"/>
              <a:t>учета выдачи нарядов-допусков должен быть пронумерован, прошнурован, подписан руководителем </a:t>
            </a:r>
            <a:r>
              <a:rPr lang="ru-RU" altLang="ru-RU" sz="2000" dirty="0" smtClean="0"/>
              <a:t>организации и заверен </a:t>
            </a:r>
            <a:r>
              <a:rPr lang="ru-RU" altLang="ru-RU" sz="2000" dirty="0"/>
              <a:t>печатью юридического лица (при ее наличии) </a:t>
            </a:r>
            <a:r>
              <a:rPr lang="ru-RU" altLang="ru-RU" sz="2000" dirty="0" smtClean="0"/>
              <a:t>(часть третья п. 101 </a:t>
            </a:r>
            <a:r>
              <a:rPr lang="ru-RU" altLang="ru-RU" sz="2000" dirty="0"/>
              <a:t>Правил по охране труда).</a:t>
            </a:r>
          </a:p>
          <a:p>
            <a:pPr>
              <a:defRPr/>
            </a:pPr>
            <a:r>
              <a:rPr lang="ru-RU" altLang="ru-RU" sz="2000" dirty="0" smtClean="0"/>
              <a:t>Полномочия </a:t>
            </a:r>
            <a:r>
              <a:rPr lang="ru-RU" altLang="ru-RU" sz="2000" dirty="0"/>
              <a:t>лица, выдавшего </a:t>
            </a:r>
            <a:r>
              <a:rPr lang="ru-RU" altLang="ru-RU" sz="2000" dirty="0" smtClean="0"/>
              <a:t>наряд-допуск</a:t>
            </a:r>
            <a:r>
              <a:rPr lang="ru-RU" altLang="ru-RU" sz="2000" dirty="0"/>
              <a:t>, а также руководителя работ определены в </a:t>
            </a:r>
            <a:r>
              <a:rPr lang="ru-RU" altLang="ru-RU" sz="2000" dirty="0" err="1" smtClean="0">
                <a:solidFill>
                  <a:srgbClr val="FF0000"/>
                </a:solidFill>
              </a:rPr>
              <a:t>пп</a:t>
            </a:r>
            <a:r>
              <a:rPr lang="ru-RU" altLang="ru-RU" sz="2000" dirty="0" smtClean="0">
                <a:solidFill>
                  <a:srgbClr val="FF0000"/>
                </a:solidFill>
              </a:rPr>
              <a:t>. 103 и 104 </a:t>
            </a:r>
            <a:r>
              <a:rPr lang="ru-RU" altLang="ru-RU" sz="2000" dirty="0">
                <a:solidFill>
                  <a:srgbClr val="FF0000"/>
                </a:solidFill>
              </a:rPr>
              <a:t>Правил </a:t>
            </a:r>
            <a:r>
              <a:rPr lang="ru-RU" altLang="ru-RU" sz="2000" dirty="0" smtClean="0">
                <a:solidFill>
                  <a:srgbClr val="FF0000"/>
                </a:solidFill>
              </a:rPr>
              <a:t>№ 53</a:t>
            </a:r>
            <a:r>
              <a:rPr lang="ru-RU" altLang="ru-RU" sz="2000" dirty="0"/>
              <a:t>.</a:t>
            </a:r>
          </a:p>
          <a:p>
            <a:pPr>
              <a:defRPr/>
            </a:pPr>
            <a:r>
              <a:rPr lang="ru-RU" altLang="ru-RU" sz="2000" dirty="0" smtClean="0">
                <a:solidFill>
                  <a:srgbClr val="FF0000"/>
                </a:solidFill>
              </a:rPr>
              <a:t>Пунктом </a:t>
            </a:r>
            <a:r>
              <a:rPr lang="ru-RU" altLang="ru-RU" sz="2000" dirty="0">
                <a:solidFill>
                  <a:srgbClr val="FF0000"/>
                </a:solidFill>
              </a:rPr>
              <a:t>105 Правил </a:t>
            </a:r>
            <a:r>
              <a:rPr lang="ru-RU" altLang="ru-RU" sz="2000" dirty="0" smtClean="0">
                <a:solidFill>
                  <a:srgbClr val="FF0000"/>
                </a:solidFill>
              </a:rPr>
              <a:t>№ 53 </a:t>
            </a:r>
            <a:r>
              <a:rPr lang="ru-RU" altLang="ru-RU" sz="2000" dirty="0"/>
              <a:t>установлены случаи, при которых наряд-допуск </a:t>
            </a:r>
            <a:r>
              <a:rPr lang="ru-RU" altLang="ru-RU" sz="2000" dirty="0" smtClean="0"/>
              <a:t>изымается и возвращается </a:t>
            </a:r>
            <a:r>
              <a:rPr lang="ru-RU" altLang="ru-RU" sz="2000" dirty="0"/>
              <a:t>лицу, выдавшему его.</a:t>
            </a:r>
          </a:p>
          <a:p>
            <a:pPr>
              <a:defRPr/>
            </a:pPr>
            <a:endParaRPr lang="ru-RU" alt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59FE10A-0671-472E-BCDE-55DCB9B2928B}" type="slidenum">
              <a:rPr lang="ru-RU" altLang="ru-RU">
                <a:solidFill>
                  <a:srgbClr val="898989"/>
                </a:solidFill>
              </a:rPr>
              <a:pPr eaLnBrk="1" hangingPunct="1"/>
              <a:t>28</a:t>
            </a:fld>
            <a:endParaRPr lang="ru-RU" altLang="ru-RU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41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Заголовок 1"/>
          <p:cNvSpPr>
            <a:spLocks noGrp="1"/>
          </p:cNvSpPr>
          <p:nvPr>
            <p:ph type="title"/>
          </p:nvPr>
        </p:nvSpPr>
        <p:spPr>
          <a:xfrm>
            <a:off x="495300" y="1052513"/>
            <a:ext cx="8229600" cy="7921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altLang="ru-RU" sz="1800" dirty="0">
                <a:latin typeface="Arial" charset="0"/>
                <a:cs typeface="Arial" charset="0"/>
              </a:rPr>
              <a:t>Правила по охране труда </a:t>
            </a:r>
            <a:br>
              <a:rPr altLang="ru-RU" sz="1800" dirty="0">
                <a:latin typeface="Arial" charset="0"/>
                <a:cs typeface="Arial" charset="0"/>
              </a:rPr>
            </a:br>
            <a:r>
              <a:rPr altLang="ru-RU" sz="1800" dirty="0">
                <a:latin typeface="Arial" charset="0"/>
                <a:cs typeface="Arial" charset="0"/>
              </a:rPr>
              <a:t>(постановление </a:t>
            </a:r>
            <a:r>
              <a:rPr altLang="ru-RU" sz="1800" dirty="0" smtClean="0">
                <a:latin typeface="Arial" charset="0"/>
                <a:cs typeface="Arial" charset="0"/>
              </a:rPr>
              <a:t>Минтруда</a:t>
            </a:r>
            <a:r>
              <a:rPr lang="ru-RU" altLang="ru-RU" sz="1800" dirty="0" smtClean="0">
                <a:latin typeface="Arial" charset="0"/>
                <a:cs typeface="Arial" charset="0"/>
              </a:rPr>
              <a:t> и </a:t>
            </a:r>
            <a:r>
              <a:rPr altLang="ru-RU" sz="1800" dirty="0" smtClean="0">
                <a:latin typeface="Arial" charset="0"/>
                <a:cs typeface="Arial" charset="0"/>
              </a:rPr>
              <a:t>соцзащиты </a:t>
            </a:r>
            <a:r>
              <a:rPr altLang="ru-RU" sz="1800" dirty="0">
                <a:latin typeface="Arial" charset="0"/>
                <a:cs typeface="Arial" charset="0"/>
              </a:rPr>
              <a:t>от 01.07.2021 </a:t>
            </a:r>
            <a:r>
              <a:rPr lang="ru-RU" altLang="ru-RU" sz="1800" dirty="0" smtClean="0">
                <a:latin typeface="Arial" charset="0"/>
                <a:cs typeface="Arial" charset="0"/>
              </a:rPr>
              <a:t>№ </a:t>
            </a:r>
            <a:r>
              <a:rPr altLang="ru-RU" sz="1800" dirty="0" smtClean="0">
                <a:latin typeface="Arial" charset="0"/>
                <a:cs typeface="Arial" charset="0"/>
              </a:rPr>
              <a:t>53)</a:t>
            </a:r>
            <a:br>
              <a:rPr altLang="ru-RU" sz="1800" dirty="0" smtClean="0">
                <a:latin typeface="Arial" charset="0"/>
                <a:cs typeface="Arial" charset="0"/>
              </a:rPr>
            </a:br>
            <a:r>
              <a:rPr lang="ru-RU" altLang="ru-RU" sz="900" dirty="0">
                <a:latin typeface="Arial" charset="0"/>
                <a:cs typeface="Arial" charset="0"/>
              </a:rPr>
              <a:t> </a:t>
            </a:r>
            <a:r>
              <a:rPr altLang="ru-RU" sz="1800" dirty="0">
                <a:latin typeface="Arial" charset="0"/>
                <a:cs typeface="Arial" charset="0"/>
              </a:rPr>
              <a:t/>
            </a:r>
            <a:br>
              <a:rPr altLang="ru-RU" sz="1800" dirty="0">
                <a:latin typeface="Arial" charset="0"/>
                <a:cs typeface="Arial" charset="0"/>
              </a:rPr>
            </a:br>
            <a:r>
              <a:rPr altLang="ru-RU" sz="1800" dirty="0">
                <a:latin typeface="Arial" charset="0"/>
                <a:cs typeface="Arial" charset="0"/>
              </a:rPr>
              <a:t>ГЛАВА 7 «</a:t>
            </a:r>
            <a:r>
              <a:rPr altLang="ru-RU" sz="1800" dirty="0" smtClean="0">
                <a:latin typeface="Arial" charset="0"/>
                <a:cs typeface="Arial" charset="0"/>
              </a:rPr>
              <a:t>Требования</a:t>
            </a:r>
            <a:r>
              <a:rPr lang="ru-RU" altLang="ru-RU" sz="1800" dirty="0" smtClean="0">
                <a:latin typeface="Arial" charset="0"/>
                <a:cs typeface="Arial" charset="0"/>
              </a:rPr>
              <a:t> к </a:t>
            </a:r>
            <a:r>
              <a:rPr altLang="ru-RU" sz="1800" dirty="0" smtClean="0">
                <a:latin typeface="Arial" charset="0"/>
                <a:cs typeface="Arial" charset="0"/>
              </a:rPr>
              <a:t>производственным </a:t>
            </a:r>
            <a:r>
              <a:rPr altLang="ru-RU" sz="1800" dirty="0">
                <a:latin typeface="Arial" charset="0"/>
                <a:cs typeface="Arial" charset="0"/>
              </a:rPr>
              <a:t>процессам. Выполнение </a:t>
            </a:r>
            <a:r>
              <a:rPr altLang="ru-RU" sz="1800" dirty="0" smtClean="0">
                <a:latin typeface="Arial" charset="0"/>
                <a:cs typeface="Arial" charset="0"/>
              </a:rPr>
              <a:t>работ</a:t>
            </a:r>
            <a:r>
              <a:rPr lang="ru-RU" altLang="ru-RU" sz="1800" dirty="0" smtClean="0">
                <a:latin typeface="Arial" charset="0"/>
                <a:cs typeface="Arial" charset="0"/>
              </a:rPr>
              <a:t> с </a:t>
            </a:r>
            <a:r>
              <a:rPr altLang="ru-RU" sz="1800" dirty="0" smtClean="0">
                <a:latin typeface="Arial" charset="0"/>
                <a:cs typeface="Arial" charset="0"/>
              </a:rPr>
              <a:t>повышенной </a:t>
            </a:r>
            <a:r>
              <a:rPr altLang="ru-RU" sz="1800" dirty="0">
                <a:latin typeface="Arial" charset="0"/>
                <a:cs typeface="Arial" charset="0"/>
              </a:rPr>
              <a:t>опасностью»</a:t>
            </a:r>
            <a:endParaRPr altLang="ru-RU" sz="3200" dirty="0">
              <a:latin typeface="Arial" charset="0"/>
              <a:cs typeface="Arial" charset="0"/>
            </a:endParaRPr>
          </a:p>
        </p:txBody>
      </p:sp>
      <p:sp>
        <p:nvSpPr>
          <p:cNvPr id="76803" name="Объект 2"/>
          <p:cNvSpPr>
            <a:spLocks noGrp="1"/>
          </p:cNvSpPr>
          <p:nvPr>
            <p:ph idx="1"/>
          </p:nvPr>
        </p:nvSpPr>
        <p:spPr>
          <a:xfrm>
            <a:off x="468313" y="2205038"/>
            <a:ext cx="8280400" cy="39211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altLang="ru-RU" dirty="0" smtClean="0"/>
              <a:t>Установлена </a:t>
            </a:r>
            <a:r>
              <a:rPr lang="ru-RU" altLang="ru-RU" dirty="0"/>
              <a:t>новая норма в </a:t>
            </a:r>
            <a:r>
              <a:rPr lang="ru-RU" altLang="ru-RU" dirty="0" smtClean="0">
                <a:solidFill>
                  <a:srgbClr val="FF0000"/>
                </a:solidFill>
              </a:rPr>
              <a:t>п. 110 </a:t>
            </a:r>
            <a:r>
              <a:rPr lang="ru-RU" altLang="ru-RU" dirty="0">
                <a:solidFill>
                  <a:srgbClr val="FF0000"/>
                </a:solidFill>
              </a:rPr>
              <a:t>Правил </a:t>
            </a:r>
            <a:r>
              <a:rPr lang="ru-RU" altLang="ru-RU" dirty="0" smtClean="0">
                <a:solidFill>
                  <a:srgbClr val="FF0000"/>
                </a:solidFill>
              </a:rPr>
              <a:t>№ 53</a:t>
            </a:r>
            <a:r>
              <a:rPr lang="ru-RU" altLang="ru-RU" dirty="0"/>
              <a:t>, согласно которой </a:t>
            </a:r>
            <a:r>
              <a:rPr lang="ru-RU" altLang="ru-RU" b="1" dirty="0"/>
              <a:t>перед началом выполнения ремонтных, </a:t>
            </a:r>
            <a:r>
              <a:rPr lang="ru-RU" altLang="ru-RU" b="1" dirty="0" smtClean="0"/>
              <a:t>пуско-наладочных и иных работ с повышенной </a:t>
            </a:r>
            <a:r>
              <a:rPr lang="ru-RU" altLang="ru-RU" b="1" dirty="0"/>
              <a:t>опасностью в организации сторонними организациями работодатели, являющиеся заказчиками работ, должны оформить на весь период выполнения работ </a:t>
            </a:r>
            <a:r>
              <a:rPr lang="ru-RU" altLang="ru-RU" b="1" dirty="0">
                <a:solidFill>
                  <a:srgbClr val="FF0000"/>
                </a:solidFill>
              </a:rPr>
              <a:t>акт-допуск для выполнения работ</a:t>
            </a:r>
            <a:r>
              <a:rPr lang="ru-RU" altLang="ru-RU" dirty="0"/>
              <a:t>, </a:t>
            </a:r>
            <a:r>
              <a:rPr lang="ru-RU" altLang="ru-RU" dirty="0" smtClean="0"/>
              <a:t>разработать и осуществить </a:t>
            </a:r>
            <a:r>
              <a:rPr lang="ru-RU" altLang="ru-RU" dirty="0"/>
              <a:t>организационно-технические мероприятия, направленные на обеспечение безопасности проведения указанных работ, а также безопасную эксплуатацию оборудования.</a:t>
            </a:r>
          </a:p>
          <a:p>
            <a:pPr>
              <a:defRPr/>
            </a:pPr>
            <a:r>
              <a:rPr lang="ru-RU" altLang="ru-RU" dirty="0" smtClean="0"/>
              <a:t>При этом </a:t>
            </a:r>
            <a:r>
              <a:rPr lang="ru-RU" altLang="ru-RU" dirty="0"/>
              <a:t>акт-допуск для производства строительно-монтажных работ на территории организации оформляется согласно </a:t>
            </a:r>
            <a:r>
              <a:rPr lang="ru-RU" altLang="ru-RU" dirty="0">
                <a:hlinkClick r:id="rId3"/>
              </a:rPr>
              <a:t>приложению </a:t>
            </a:r>
            <a:r>
              <a:rPr lang="ru-RU" altLang="ru-RU" dirty="0" smtClean="0">
                <a:hlinkClick r:id="rId3"/>
              </a:rPr>
              <a:t>1</a:t>
            </a:r>
            <a:r>
              <a:rPr lang="ru-RU" altLang="ru-RU" dirty="0" smtClean="0"/>
              <a:t> к Правилам </a:t>
            </a:r>
            <a:r>
              <a:rPr lang="ru-RU" altLang="ru-RU" dirty="0"/>
              <a:t>по охране труда при выполнении строительных работ</a:t>
            </a:r>
            <a:r>
              <a:rPr lang="ru-RU" altLang="ru-RU" dirty="0" smtClean="0"/>
              <a:t>, </a:t>
            </a:r>
            <a:r>
              <a:rPr lang="ru-RU" altLang="ru-RU" dirty="0" smtClean="0"/>
              <a:t>утвержденным </a:t>
            </a:r>
            <a:r>
              <a:rPr lang="ru-RU" altLang="ru-RU" dirty="0"/>
              <a:t>постановлением </a:t>
            </a:r>
            <a:r>
              <a:rPr lang="ru-RU" altLang="ru-RU" dirty="0" smtClean="0"/>
              <a:t>Минтруда и соцзащиты и Минстройархитектуры </a:t>
            </a:r>
            <a:r>
              <a:rPr lang="ru-RU" altLang="ru-RU" dirty="0"/>
              <a:t>от 31.05.2019 </a:t>
            </a:r>
            <a:r>
              <a:rPr lang="ru-RU" altLang="ru-RU" dirty="0" smtClean="0"/>
              <a:t>№ 24/33 (п. 111 </a:t>
            </a:r>
            <a:r>
              <a:rPr lang="ru-RU" altLang="ru-RU" dirty="0"/>
              <a:t>Правил </a:t>
            </a:r>
            <a:r>
              <a:rPr lang="ru-RU" altLang="ru-RU" dirty="0" smtClean="0"/>
              <a:t>№ 53</a:t>
            </a:r>
            <a:r>
              <a:rPr lang="ru-RU" altLang="ru-RU" dirty="0"/>
              <a:t>).</a:t>
            </a:r>
          </a:p>
          <a:p>
            <a:pPr>
              <a:defRPr/>
            </a:pPr>
            <a:endParaRPr lang="ru-RU" alt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4CD0997-D664-4A77-891E-88FDEF600F1E}" type="slidenum">
              <a:rPr lang="ru-RU" altLang="ru-RU">
                <a:solidFill>
                  <a:srgbClr val="898989"/>
                </a:solidFill>
              </a:rPr>
              <a:pPr eaLnBrk="1" hangingPunct="1"/>
              <a:t>29</a:t>
            </a:fld>
            <a:endParaRPr lang="ru-RU" altLang="ru-RU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50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B19B0651-EE4F-4900-A07F-96A6BFA9D0F0}" type="slidenum">
              <a:rPr lang="ru-RU" altLang="ru-RU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ru-RU" alt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260648"/>
            <a:ext cx="8424936" cy="707886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 algn="ctr"/>
            <a:r>
              <a:rPr lang="ru-RU" altLang="ru-RU" sz="2000" b="1" dirty="0">
                <a:solidFill>
                  <a:srgbClr val="0070C0"/>
                </a:solidFill>
              </a:rPr>
              <a:t>Меры правового регулирования в целях </a:t>
            </a:r>
            <a:r>
              <a:rPr lang="ru-RU" altLang="ru-RU" sz="2000" b="1" dirty="0">
                <a:solidFill>
                  <a:srgbClr val="0070C0"/>
                </a:solidFill>
                <a:ea typeface="+mj-ea"/>
                <a:cs typeface="+mj-cs"/>
              </a:rPr>
              <a:t>реализации задачи 4 «Улучшение </a:t>
            </a:r>
            <a:r>
              <a:rPr lang="ru-RU" altLang="ru-RU" sz="2000" b="1" dirty="0" smtClean="0">
                <a:solidFill>
                  <a:srgbClr val="0070C0"/>
                </a:solidFill>
                <a:ea typeface="+mj-ea"/>
                <a:cs typeface="+mj-cs"/>
              </a:rPr>
              <a:t>условий и охраны </a:t>
            </a:r>
            <a:r>
              <a:rPr lang="ru-RU" altLang="ru-RU" sz="2000" b="1" dirty="0">
                <a:solidFill>
                  <a:srgbClr val="0070C0"/>
                </a:solidFill>
                <a:ea typeface="+mj-ea"/>
                <a:cs typeface="+mj-cs"/>
              </a:rPr>
              <a:t>труда</a:t>
            </a:r>
            <a:r>
              <a:rPr lang="ru-RU" altLang="ru-RU" sz="2000" b="1" dirty="0" smtClean="0">
                <a:solidFill>
                  <a:srgbClr val="0070C0"/>
                </a:solidFill>
                <a:ea typeface="+mj-ea"/>
                <a:cs typeface="+mj-cs"/>
              </a:rPr>
              <a:t>» </a:t>
            </a:r>
            <a:endParaRPr lang="ru-RU" alt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412776"/>
            <a:ext cx="8784976" cy="5663089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ru-RU" altLang="ru-RU" b="1" dirty="0">
                <a:solidFill>
                  <a:srgbClr val="121212"/>
                </a:solidFill>
              </a:rPr>
              <a:t>Типовая инструкция по охране труда при использовании в работе офисного оборудования</a:t>
            </a:r>
            <a:r>
              <a:rPr lang="ru-RU" altLang="ru-RU" dirty="0">
                <a:solidFill>
                  <a:srgbClr val="121212"/>
                </a:solidFill>
              </a:rPr>
              <a:t>, утвержденная постановлением Министерства </a:t>
            </a:r>
            <a:r>
              <a:rPr lang="ru-RU" altLang="ru-RU" dirty="0" smtClean="0">
                <a:solidFill>
                  <a:srgbClr val="121212"/>
                </a:solidFill>
              </a:rPr>
              <a:t>труда и социальной </a:t>
            </a:r>
            <a:r>
              <a:rPr lang="ru-RU" altLang="ru-RU" dirty="0">
                <a:solidFill>
                  <a:srgbClr val="121212"/>
                </a:solidFill>
              </a:rPr>
              <a:t>защиты Республики Беларусь от 14.04.2021 </a:t>
            </a:r>
            <a:r>
              <a:rPr lang="ru-RU" altLang="ru-RU" dirty="0" smtClean="0">
                <a:solidFill>
                  <a:srgbClr val="121212"/>
                </a:solidFill>
              </a:rPr>
              <a:t>№ 25;</a:t>
            </a:r>
            <a:endParaRPr lang="ru-RU" altLang="ru-RU" dirty="0">
              <a:solidFill>
                <a:srgbClr val="121212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ru-RU" altLang="ru-RU" dirty="0">
              <a:solidFill>
                <a:srgbClr val="12121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ru-RU" altLang="ru-RU" b="1" dirty="0">
                <a:solidFill>
                  <a:srgbClr val="121212"/>
                </a:solidFill>
              </a:rPr>
              <a:t>Типовая инструкция по охране труда при косьбе травы</a:t>
            </a:r>
            <a:r>
              <a:rPr lang="ru-RU" altLang="ru-RU" dirty="0">
                <a:solidFill>
                  <a:srgbClr val="121212"/>
                </a:solidFill>
              </a:rPr>
              <a:t>, утвержденная постановлением Министерства </a:t>
            </a:r>
            <a:r>
              <a:rPr lang="ru-RU" altLang="ru-RU" dirty="0" smtClean="0">
                <a:solidFill>
                  <a:srgbClr val="121212"/>
                </a:solidFill>
              </a:rPr>
              <a:t>труда и социальной </a:t>
            </a:r>
            <a:r>
              <a:rPr lang="ru-RU" altLang="ru-RU" dirty="0">
                <a:solidFill>
                  <a:srgbClr val="121212"/>
                </a:solidFill>
              </a:rPr>
              <a:t>защиты Республики Беларусь от 31.05.2021 </a:t>
            </a:r>
            <a:r>
              <a:rPr lang="ru-RU" altLang="ru-RU" dirty="0" smtClean="0">
                <a:solidFill>
                  <a:srgbClr val="121212"/>
                </a:solidFill>
              </a:rPr>
              <a:t>№ 40</a:t>
            </a:r>
            <a:r>
              <a:rPr lang="ru-RU" altLang="ru-RU" dirty="0">
                <a:solidFill>
                  <a:srgbClr val="121212"/>
                </a:solidFill>
              </a:rPr>
              <a:t>;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ru-RU" altLang="ru-RU" dirty="0">
              <a:solidFill>
                <a:srgbClr val="12121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ru-RU" altLang="ru-RU" b="1" dirty="0">
                <a:solidFill>
                  <a:srgbClr val="121212"/>
                </a:solidFill>
              </a:rPr>
              <a:t>Типовые инструкции по охране труда для профессий рабочих «горничная</a:t>
            </a:r>
            <a:r>
              <a:rPr lang="ru-RU" altLang="ru-RU" b="1" dirty="0" smtClean="0">
                <a:solidFill>
                  <a:srgbClr val="121212"/>
                </a:solidFill>
              </a:rPr>
              <a:t>» и «</a:t>
            </a:r>
            <a:r>
              <a:rPr lang="ru-RU" altLang="ru-RU" b="1" dirty="0">
                <a:solidFill>
                  <a:srgbClr val="121212"/>
                </a:solidFill>
              </a:rPr>
              <a:t>кастелянша»</a:t>
            </a:r>
            <a:r>
              <a:rPr lang="ru-RU" altLang="ru-RU" dirty="0">
                <a:solidFill>
                  <a:srgbClr val="121212"/>
                </a:solidFill>
              </a:rPr>
              <a:t>, </a:t>
            </a:r>
            <a:r>
              <a:rPr lang="ru-RU" altLang="ru-RU" dirty="0" smtClean="0">
                <a:solidFill>
                  <a:srgbClr val="121212"/>
                </a:solidFill>
              </a:rPr>
              <a:t>утвержденные </a:t>
            </a:r>
            <a:r>
              <a:rPr lang="ru-RU" altLang="ru-RU" dirty="0">
                <a:solidFill>
                  <a:srgbClr val="121212"/>
                </a:solidFill>
              </a:rPr>
              <a:t>постановлением Министерства </a:t>
            </a:r>
            <a:r>
              <a:rPr lang="ru-RU" altLang="ru-RU" dirty="0" smtClean="0">
                <a:solidFill>
                  <a:srgbClr val="121212"/>
                </a:solidFill>
              </a:rPr>
              <a:t>труда и социальной </a:t>
            </a:r>
            <a:r>
              <a:rPr lang="ru-RU" altLang="ru-RU" dirty="0">
                <a:solidFill>
                  <a:srgbClr val="121212"/>
                </a:solidFill>
              </a:rPr>
              <a:t>защиты Республики Беларусь от 10.11.2021 </a:t>
            </a:r>
            <a:r>
              <a:rPr lang="ru-RU" altLang="ru-RU" dirty="0" smtClean="0">
                <a:solidFill>
                  <a:srgbClr val="121212"/>
                </a:solidFill>
              </a:rPr>
              <a:t>№ 80;</a:t>
            </a:r>
            <a:endParaRPr lang="ru-RU" altLang="ru-RU" dirty="0">
              <a:solidFill>
                <a:srgbClr val="121212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ru-RU" altLang="ru-RU" b="0" i="0" dirty="0">
              <a:solidFill>
                <a:srgbClr val="121212"/>
              </a:solidFill>
              <a:effectLst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ru-RU" altLang="ru-RU" b="1" dirty="0">
                <a:solidFill>
                  <a:srgbClr val="121212"/>
                </a:solidFill>
              </a:rPr>
              <a:t>Типовые нормы бесплатной выдачи средств индивидуальной защиты при осуществлении деятельности в области железнодорожного транспорта</a:t>
            </a:r>
            <a:r>
              <a:rPr lang="ru-RU" altLang="ru-RU" dirty="0">
                <a:solidFill>
                  <a:srgbClr val="121212"/>
                </a:solidFill>
              </a:rPr>
              <a:t>, утвержденные постановлением Министерства </a:t>
            </a:r>
            <a:r>
              <a:rPr lang="ru-RU" altLang="ru-RU" dirty="0" smtClean="0">
                <a:solidFill>
                  <a:srgbClr val="121212"/>
                </a:solidFill>
              </a:rPr>
              <a:t>труда и социальной </a:t>
            </a:r>
            <a:r>
              <a:rPr lang="ru-RU" altLang="ru-RU" dirty="0">
                <a:solidFill>
                  <a:srgbClr val="121212"/>
                </a:solidFill>
              </a:rPr>
              <a:t>защиты Республики Беларусь, Министерства </a:t>
            </a:r>
            <a:r>
              <a:rPr lang="ru-RU" altLang="ru-RU" dirty="0" smtClean="0">
                <a:solidFill>
                  <a:srgbClr val="121212"/>
                </a:solidFill>
              </a:rPr>
              <a:t>транспорта и коммуникаций </a:t>
            </a:r>
            <a:r>
              <a:rPr lang="ru-RU" altLang="ru-RU" dirty="0">
                <a:solidFill>
                  <a:srgbClr val="121212"/>
                </a:solidFill>
              </a:rPr>
              <a:t>Республики Беларусь от 16.04.2021 </a:t>
            </a:r>
            <a:r>
              <a:rPr lang="ru-RU" altLang="ru-RU" dirty="0" smtClean="0">
                <a:solidFill>
                  <a:srgbClr val="121212"/>
                </a:solidFill>
              </a:rPr>
              <a:t>№ 27/9</a:t>
            </a:r>
            <a:r>
              <a:rPr lang="ru-RU" altLang="ru-RU" dirty="0">
                <a:solidFill>
                  <a:srgbClr val="121212"/>
                </a:solidFill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ru-RU" altLang="ru-RU" dirty="0">
              <a:solidFill>
                <a:srgbClr val="121212"/>
              </a:solidFill>
            </a:endParaRPr>
          </a:p>
          <a:p>
            <a:endParaRPr lang="ru-RU" altLang="ru-RU" sz="2000" b="0" i="0" dirty="0">
              <a:solidFill>
                <a:srgbClr val="121212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6638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Заголовок 1"/>
          <p:cNvSpPr>
            <a:spLocks noGrp="1"/>
          </p:cNvSpPr>
          <p:nvPr>
            <p:ph type="title"/>
          </p:nvPr>
        </p:nvSpPr>
        <p:spPr>
          <a:xfrm>
            <a:off x="495300" y="1052513"/>
            <a:ext cx="8229600" cy="7921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altLang="ru-RU" sz="1800" dirty="0">
                <a:latin typeface="Arial" charset="0"/>
                <a:cs typeface="Arial" charset="0"/>
              </a:rPr>
              <a:t>Правила по охране труда </a:t>
            </a:r>
            <a:br>
              <a:rPr altLang="ru-RU" sz="1800" dirty="0">
                <a:latin typeface="Arial" charset="0"/>
                <a:cs typeface="Arial" charset="0"/>
              </a:rPr>
            </a:br>
            <a:r>
              <a:rPr altLang="ru-RU" sz="1800" dirty="0">
                <a:latin typeface="Arial" charset="0"/>
                <a:cs typeface="Arial" charset="0"/>
              </a:rPr>
              <a:t>(постановление </a:t>
            </a:r>
            <a:r>
              <a:rPr altLang="ru-RU" sz="1800" dirty="0" smtClean="0">
                <a:latin typeface="Arial" charset="0"/>
                <a:cs typeface="Arial" charset="0"/>
              </a:rPr>
              <a:t>Минтруда</a:t>
            </a:r>
            <a:r>
              <a:rPr lang="ru-RU" altLang="ru-RU" sz="1800" dirty="0" smtClean="0">
                <a:latin typeface="Arial" charset="0"/>
                <a:cs typeface="Arial" charset="0"/>
              </a:rPr>
              <a:t> и </a:t>
            </a:r>
            <a:r>
              <a:rPr altLang="ru-RU" sz="1800" dirty="0" smtClean="0">
                <a:latin typeface="Arial" charset="0"/>
                <a:cs typeface="Arial" charset="0"/>
              </a:rPr>
              <a:t>соцзащиты </a:t>
            </a:r>
            <a:r>
              <a:rPr altLang="ru-RU" sz="1800" dirty="0">
                <a:latin typeface="Arial" charset="0"/>
                <a:cs typeface="Arial" charset="0"/>
              </a:rPr>
              <a:t>от 01.07.2021 </a:t>
            </a:r>
            <a:r>
              <a:rPr lang="ru-RU" altLang="ru-RU" sz="1800" dirty="0" smtClean="0">
                <a:latin typeface="Arial" charset="0"/>
                <a:cs typeface="Arial" charset="0"/>
              </a:rPr>
              <a:t>№ </a:t>
            </a:r>
            <a:r>
              <a:rPr altLang="ru-RU" sz="1800" dirty="0" smtClean="0">
                <a:latin typeface="Arial" charset="0"/>
                <a:cs typeface="Arial" charset="0"/>
              </a:rPr>
              <a:t>53)</a:t>
            </a:r>
            <a:br>
              <a:rPr altLang="ru-RU" sz="1800" dirty="0" smtClean="0">
                <a:latin typeface="Arial" charset="0"/>
                <a:cs typeface="Arial" charset="0"/>
              </a:rPr>
            </a:br>
            <a:r>
              <a:rPr lang="ru-RU" altLang="ru-RU" sz="900" dirty="0">
                <a:latin typeface="Arial" charset="0"/>
                <a:cs typeface="Arial" charset="0"/>
              </a:rPr>
              <a:t> </a:t>
            </a:r>
            <a:r>
              <a:rPr altLang="ru-RU" sz="1800" dirty="0">
                <a:latin typeface="Arial" charset="0"/>
                <a:cs typeface="Arial" charset="0"/>
              </a:rPr>
              <a:t/>
            </a:r>
            <a:br>
              <a:rPr altLang="ru-RU" sz="1800" dirty="0">
                <a:latin typeface="Arial" charset="0"/>
                <a:cs typeface="Arial" charset="0"/>
              </a:rPr>
            </a:br>
            <a:r>
              <a:rPr altLang="ru-RU" sz="1800" dirty="0">
                <a:latin typeface="Arial" charset="0"/>
                <a:cs typeface="Arial" charset="0"/>
              </a:rPr>
              <a:t>ГЛАВА 8 «Требования при эксплуатации </a:t>
            </a:r>
            <a:r>
              <a:rPr altLang="ru-RU" sz="1800" dirty="0" smtClean="0">
                <a:latin typeface="Arial" charset="0"/>
                <a:cs typeface="Arial" charset="0"/>
              </a:rPr>
              <a:t>оборудования</a:t>
            </a:r>
            <a:r>
              <a:rPr lang="ru-RU" altLang="ru-RU" sz="1800" dirty="0" smtClean="0">
                <a:latin typeface="Arial" charset="0"/>
                <a:cs typeface="Arial" charset="0"/>
              </a:rPr>
              <a:t> и </a:t>
            </a:r>
            <a:r>
              <a:rPr altLang="ru-RU" sz="1800" dirty="0" smtClean="0">
                <a:latin typeface="Arial" charset="0"/>
                <a:cs typeface="Arial" charset="0"/>
              </a:rPr>
              <a:t>организации </a:t>
            </a:r>
            <a:r>
              <a:rPr altLang="ru-RU" sz="1800" dirty="0">
                <a:latin typeface="Arial" charset="0"/>
                <a:cs typeface="Arial" charset="0"/>
              </a:rPr>
              <a:t>рабочих мест»</a:t>
            </a:r>
            <a:endParaRPr altLang="ru-RU" sz="3200" dirty="0">
              <a:latin typeface="Arial" charset="0"/>
              <a:cs typeface="Arial" charset="0"/>
            </a:endParaRPr>
          </a:p>
        </p:txBody>
      </p:sp>
      <p:sp>
        <p:nvSpPr>
          <p:cNvPr id="77827" name="Объект 2"/>
          <p:cNvSpPr>
            <a:spLocks noGrp="1"/>
          </p:cNvSpPr>
          <p:nvPr>
            <p:ph idx="1"/>
          </p:nvPr>
        </p:nvSpPr>
        <p:spPr>
          <a:xfrm>
            <a:off x="468313" y="2205038"/>
            <a:ext cx="8280400" cy="3921125"/>
          </a:xfrm>
        </p:spPr>
        <p:txBody>
          <a:bodyPr/>
          <a:lstStyle/>
          <a:p>
            <a:r>
              <a:rPr lang="ru-RU" altLang="ru-RU" dirty="0" smtClean="0"/>
              <a:t>Как и ранее</a:t>
            </a:r>
            <a:r>
              <a:rPr lang="ru-RU" altLang="ru-RU" dirty="0"/>
              <a:t>, </a:t>
            </a:r>
            <a:r>
              <a:rPr lang="ru-RU" altLang="ru-RU" dirty="0" smtClean="0">
                <a:solidFill>
                  <a:srgbClr val="FF0000"/>
                </a:solidFill>
              </a:rPr>
              <a:t>п. 113 </a:t>
            </a:r>
            <a:r>
              <a:rPr lang="ru-RU" altLang="ru-RU" dirty="0">
                <a:solidFill>
                  <a:srgbClr val="FF0000"/>
                </a:solidFill>
              </a:rPr>
              <a:t>Правил </a:t>
            </a:r>
            <a:r>
              <a:rPr lang="ru-RU" altLang="ru-RU" dirty="0"/>
              <a:t>установлено, что оборудование должно быть укомплектовано эксплуатационными документами организаций-изготовителей.</a:t>
            </a:r>
          </a:p>
          <a:p>
            <a:r>
              <a:rPr lang="ru-RU" altLang="ru-RU" dirty="0" smtClean="0"/>
              <a:t>При </a:t>
            </a:r>
            <a:r>
              <a:rPr lang="ru-RU" altLang="ru-RU" dirty="0"/>
              <a:t>этом уточнено, что </a:t>
            </a:r>
            <a:r>
              <a:rPr lang="ru-RU" altLang="ru-RU" b="1" dirty="0">
                <a:solidFill>
                  <a:srgbClr val="FF0000"/>
                </a:solidFill>
              </a:rPr>
              <a:t>эксплуатационные документы на поставляемое из-за рубежа оборудование должны быть составлены на русском или белорусском языке</a:t>
            </a:r>
            <a:r>
              <a:rPr lang="ru-RU" altLang="ru-RU" dirty="0"/>
              <a:t>.</a:t>
            </a:r>
          </a:p>
          <a:p>
            <a:endParaRPr lang="ru-RU" altLang="ru-RU" b="1" i="1" dirty="0"/>
          </a:p>
          <a:p>
            <a:r>
              <a:rPr lang="ru-RU" altLang="ru-RU" b="1" i="1" dirty="0" smtClean="0"/>
              <a:t>Справочно.</a:t>
            </a:r>
            <a:endParaRPr lang="ru-RU" altLang="ru-RU" dirty="0"/>
          </a:p>
          <a:p>
            <a:r>
              <a:rPr lang="ru-RU" altLang="ru-RU" i="1" dirty="0" smtClean="0"/>
              <a:t>В </a:t>
            </a:r>
            <a:r>
              <a:rPr lang="ru-RU" altLang="ru-RU" i="1" dirty="0"/>
              <a:t>настоящее время применяется различное оборудование. Существует </a:t>
            </a:r>
            <a:r>
              <a:rPr lang="ru-RU" altLang="ru-RU" i="1" dirty="0" smtClean="0">
                <a:hlinkClick r:id="rId3"/>
              </a:rPr>
              <a:t>перечень</a:t>
            </a:r>
            <a:r>
              <a:rPr lang="ru-RU" altLang="ru-RU" i="1" dirty="0" smtClean="0"/>
              <a:t> </a:t>
            </a:r>
            <a:r>
              <a:rPr lang="ru-RU" altLang="ru-RU" i="1" dirty="0"/>
              <a:t>стандартов, в результате применения которых на добровольной основе обеспечивается соблюдение требований </a:t>
            </a:r>
            <a:r>
              <a:rPr lang="ru-RU" altLang="ru-RU" b="1" i="1" dirty="0">
                <a:solidFill>
                  <a:srgbClr val="FF0000"/>
                </a:solidFill>
              </a:rPr>
              <a:t>технического регламента Таможенного союза «О безопасности </a:t>
            </a:r>
            <a:r>
              <a:rPr lang="ru-RU" altLang="ru-RU" b="1" i="1" dirty="0" smtClean="0">
                <a:solidFill>
                  <a:srgbClr val="FF0000"/>
                </a:solidFill>
              </a:rPr>
              <a:t>машин и оборудования</a:t>
            </a:r>
            <a:r>
              <a:rPr lang="ru-RU" altLang="ru-RU" b="1" i="1" dirty="0">
                <a:solidFill>
                  <a:srgbClr val="FF0000"/>
                </a:solidFill>
              </a:rPr>
              <a:t>» (ТР ТС 010/2011).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BEC610E-3ED5-4FB0-8422-94DBAEC66757}" type="slidenum">
              <a:rPr lang="ru-RU" altLang="ru-RU">
                <a:solidFill>
                  <a:srgbClr val="898989"/>
                </a:solidFill>
              </a:rPr>
              <a:pPr eaLnBrk="1" hangingPunct="1"/>
              <a:t>30</a:t>
            </a:fld>
            <a:endParaRPr lang="ru-RU" altLang="ru-RU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3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Прямоугольник 1"/>
          <p:cNvSpPr>
            <a:spLocks noChangeArrowheads="1"/>
          </p:cNvSpPr>
          <p:nvPr/>
        </p:nvSpPr>
        <p:spPr bwMode="auto">
          <a:xfrm>
            <a:off x="900113" y="476250"/>
            <a:ext cx="7775575" cy="541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ru-RU" altLang="ru-RU" sz="1800" b="1" i="1" dirty="0"/>
              <a:t>Справочно.</a:t>
            </a:r>
          </a:p>
          <a:p>
            <a:pPr>
              <a:buFont typeface="Arial" panose="020B0604020202020204" pitchFamily="34" charset="0"/>
              <a:buNone/>
            </a:pPr>
            <a:endParaRPr lang="ru-RU" altLang="ru-RU" sz="1800" dirty="0"/>
          </a:p>
          <a:p>
            <a:pPr algn="just"/>
            <a:r>
              <a:rPr lang="ru-RU" altLang="ru-RU" sz="1800" i="1" dirty="0" smtClean="0"/>
              <a:t> При </a:t>
            </a:r>
            <a:r>
              <a:rPr lang="ru-RU" altLang="ru-RU" sz="1800" i="1" dirty="0"/>
              <a:t>изготовлении </a:t>
            </a:r>
            <a:r>
              <a:rPr lang="ru-RU" altLang="ru-RU" sz="1800" i="1" dirty="0" smtClean="0"/>
              <a:t>машины и (</a:t>
            </a:r>
            <a:r>
              <a:rPr lang="ru-RU" altLang="ru-RU" sz="1800" i="1" dirty="0"/>
              <a:t>или) оборудования должны быть обеспечены требования безопасности, установленные проектной (конструкторской) документацией в </a:t>
            </a:r>
            <a:r>
              <a:rPr lang="ru-RU" altLang="ru-RU" sz="1800" i="1" dirty="0" smtClean="0"/>
              <a:t>соответствии с настоящим </a:t>
            </a:r>
            <a:r>
              <a:rPr lang="ru-RU" altLang="ru-RU" sz="1800" i="1" dirty="0"/>
              <a:t>техническим регламентом</a:t>
            </a:r>
            <a:r>
              <a:rPr lang="ru-RU" altLang="ru-RU" sz="1800" i="1" dirty="0" smtClean="0"/>
              <a:t>, с учетом </a:t>
            </a:r>
            <a:r>
              <a:rPr lang="ru-RU" altLang="ru-RU" sz="1800" i="1" dirty="0"/>
              <a:t>применяемых технологических </a:t>
            </a:r>
            <a:r>
              <a:rPr lang="ru-RU" altLang="ru-RU" sz="1800" i="1" dirty="0" smtClean="0"/>
              <a:t>процессов и системы </a:t>
            </a:r>
            <a:r>
              <a:rPr lang="ru-RU" altLang="ru-RU" sz="1800" i="1" dirty="0"/>
              <a:t>контроля. </a:t>
            </a:r>
            <a:r>
              <a:rPr lang="ru-RU" altLang="ru-RU" sz="1800" b="1" i="1" dirty="0"/>
              <a:t>Изготовитель проводит оценку риска </a:t>
            </a:r>
            <a:r>
              <a:rPr lang="ru-RU" altLang="ru-RU" sz="1800" b="1" i="1" dirty="0" smtClean="0"/>
              <a:t>машин и (</a:t>
            </a:r>
            <a:r>
              <a:rPr lang="ru-RU" altLang="ru-RU" sz="1800" b="1" i="1" dirty="0"/>
              <a:t>или) оборудования перед выпуском в обращение</a:t>
            </a:r>
            <a:r>
              <a:rPr lang="ru-RU" altLang="ru-RU" sz="1800" i="1" dirty="0"/>
              <a:t> </a:t>
            </a:r>
            <a:r>
              <a:rPr lang="ru-RU" altLang="ru-RU" sz="1800" i="1" dirty="0" smtClean="0"/>
              <a:t>(п. 4 ст. 5 </a:t>
            </a:r>
            <a:r>
              <a:rPr lang="ru-RU" altLang="ru-RU" sz="1800" i="1" dirty="0"/>
              <a:t>ТР ТС 010/2011).</a:t>
            </a:r>
          </a:p>
          <a:p>
            <a:pPr algn="just"/>
            <a:endParaRPr lang="ru-RU" altLang="ru-RU" sz="1800" i="1" dirty="0"/>
          </a:p>
          <a:p>
            <a:pPr algn="just"/>
            <a:r>
              <a:rPr lang="ru-RU" altLang="ru-RU" sz="1800" i="1" dirty="0" smtClean="0"/>
              <a:t> Пунктом </a:t>
            </a:r>
            <a:r>
              <a:rPr lang="ru-RU" altLang="ru-RU" sz="1800" i="1" dirty="0"/>
              <a:t>6 ТР ТС 010/2011 определено, что </a:t>
            </a:r>
            <a:r>
              <a:rPr lang="ru-RU" altLang="ru-RU" sz="1800" b="1" i="1" dirty="0"/>
              <a:t>изготовитель </a:t>
            </a:r>
            <a:r>
              <a:rPr lang="ru-RU" altLang="ru-RU" sz="1800" b="1" i="1" dirty="0" smtClean="0"/>
              <a:t>машины и (</a:t>
            </a:r>
            <a:r>
              <a:rPr lang="ru-RU" altLang="ru-RU" sz="1800" b="1" i="1" dirty="0"/>
              <a:t>или) оборудования должен обеспечивать </a:t>
            </a:r>
            <a:r>
              <a:rPr lang="ru-RU" altLang="ru-RU" sz="1800" b="1" i="1" dirty="0" smtClean="0"/>
              <a:t>машины и (</a:t>
            </a:r>
            <a:r>
              <a:rPr lang="ru-RU" altLang="ru-RU" sz="1800" b="1" i="1" dirty="0"/>
              <a:t>или) оборудование руководством (инструкцией) по эксплуатации </a:t>
            </a:r>
            <a:r>
              <a:rPr lang="ru-RU" altLang="ru-RU" sz="1800" i="1" dirty="0" smtClean="0"/>
              <a:t>(п. 6</a:t>
            </a:r>
            <a:r>
              <a:rPr lang="ru-RU" altLang="ru-RU" sz="1800" b="1" i="1" dirty="0" smtClean="0"/>
              <a:t> </a:t>
            </a:r>
            <a:r>
              <a:rPr lang="ru-RU" altLang="ru-RU" sz="1800" i="1" dirty="0" smtClean="0"/>
              <a:t>ст. 5 </a:t>
            </a:r>
            <a:r>
              <a:rPr lang="ru-RU" altLang="ru-RU" sz="1800" i="1" dirty="0"/>
              <a:t>ТР ТС 010/2011).</a:t>
            </a:r>
          </a:p>
          <a:p>
            <a:pPr algn="just"/>
            <a:endParaRPr lang="ru-RU" altLang="ru-RU" sz="1800" i="1" dirty="0"/>
          </a:p>
          <a:p>
            <a:pPr algn="just"/>
            <a:r>
              <a:rPr lang="ru-RU" altLang="ru-RU" sz="1800" i="1" dirty="0" smtClean="0"/>
              <a:t> Разработка </a:t>
            </a:r>
            <a:r>
              <a:rPr lang="ru-RU" altLang="ru-RU" sz="1800" i="1" dirty="0"/>
              <a:t>руководства (инструкции) по эксплуатации является неотъемлемой частью разработки (проектирования) </a:t>
            </a:r>
            <a:r>
              <a:rPr lang="ru-RU" altLang="ru-RU" sz="1800" i="1" dirty="0" smtClean="0"/>
              <a:t>машины и (</a:t>
            </a:r>
            <a:r>
              <a:rPr lang="ru-RU" altLang="ru-RU" sz="1800" i="1" dirty="0"/>
              <a:t>или) оборудования </a:t>
            </a:r>
            <a:r>
              <a:rPr lang="ru-RU" altLang="ru-RU" sz="1800" i="1" dirty="0" smtClean="0"/>
              <a:t>(п. 8 ст. 4 </a:t>
            </a:r>
            <a:r>
              <a:rPr lang="ru-RU" altLang="ru-RU" sz="1800" i="1" dirty="0"/>
              <a:t>ТР ТС 010/2011). </a:t>
            </a:r>
          </a:p>
        </p:txBody>
      </p:sp>
    </p:spTree>
    <p:extLst>
      <p:ext uri="{BB962C8B-B14F-4D97-AF65-F5344CB8AC3E}">
        <p14:creationId xmlns:p14="http://schemas.microsoft.com/office/powerpoint/2010/main" val="364824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Заголовок 1"/>
          <p:cNvSpPr>
            <a:spLocks noGrp="1"/>
          </p:cNvSpPr>
          <p:nvPr>
            <p:ph type="title"/>
          </p:nvPr>
        </p:nvSpPr>
        <p:spPr>
          <a:xfrm>
            <a:off x="495300" y="1052513"/>
            <a:ext cx="8229600" cy="7921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altLang="ru-RU" sz="1800" dirty="0">
                <a:latin typeface="Arial" charset="0"/>
                <a:cs typeface="Arial" charset="0"/>
              </a:rPr>
              <a:t>Правила по охране труда </a:t>
            </a:r>
            <a:br>
              <a:rPr altLang="ru-RU" sz="1800" dirty="0">
                <a:latin typeface="Arial" charset="0"/>
                <a:cs typeface="Arial" charset="0"/>
              </a:rPr>
            </a:br>
            <a:r>
              <a:rPr altLang="ru-RU" sz="1800" dirty="0">
                <a:latin typeface="Arial" charset="0"/>
                <a:cs typeface="Arial" charset="0"/>
              </a:rPr>
              <a:t>(постановление </a:t>
            </a:r>
            <a:r>
              <a:rPr altLang="ru-RU" sz="1800" dirty="0" smtClean="0">
                <a:latin typeface="Arial" charset="0"/>
                <a:cs typeface="Arial" charset="0"/>
              </a:rPr>
              <a:t>Минтруда</a:t>
            </a:r>
            <a:r>
              <a:rPr lang="ru-RU" altLang="ru-RU" sz="1800" dirty="0" smtClean="0">
                <a:latin typeface="Arial" charset="0"/>
                <a:cs typeface="Arial" charset="0"/>
              </a:rPr>
              <a:t> и </a:t>
            </a:r>
            <a:r>
              <a:rPr altLang="ru-RU" sz="1800" dirty="0" smtClean="0">
                <a:latin typeface="Arial" charset="0"/>
                <a:cs typeface="Arial" charset="0"/>
              </a:rPr>
              <a:t>соцзащиты </a:t>
            </a:r>
            <a:r>
              <a:rPr altLang="ru-RU" sz="1800" dirty="0">
                <a:latin typeface="Arial" charset="0"/>
                <a:cs typeface="Arial" charset="0"/>
              </a:rPr>
              <a:t>от 01.07.2021 </a:t>
            </a:r>
            <a:r>
              <a:rPr lang="ru-RU" altLang="ru-RU" sz="1800" dirty="0" smtClean="0">
                <a:latin typeface="Arial" charset="0"/>
                <a:cs typeface="Arial" charset="0"/>
              </a:rPr>
              <a:t>№ </a:t>
            </a:r>
            <a:r>
              <a:rPr altLang="ru-RU" sz="1800" dirty="0" smtClean="0">
                <a:latin typeface="Arial" charset="0"/>
                <a:cs typeface="Arial" charset="0"/>
              </a:rPr>
              <a:t>53)</a:t>
            </a:r>
            <a:br>
              <a:rPr altLang="ru-RU" sz="1800" dirty="0" smtClean="0">
                <a:latin typeface="Arial" charset="0"/>
                <a:cs typeface="Arial" charset="0"/>
              </a:rPr>
            </a:br>
            <a:r>
              <a:rPr lang="ru-RU" altLang="ru-RU" sz="900" dirty="0">
                <a:latin typeface="Arial" charset="0"/>
                <a:cs typeface="Arial" charset="0"/>
              </a:rPr>
              <a:t> </a:t>
            </a:r>
            <a:r>
              <a:rPr altLang="ru-RU" sz="1800" dirty="0">
                <a:latin typeface="Arial" charset="0"/>
                <a:cs typeface="Arial" charset="0"/>
              </a:rPr>
              <a:t/>
            </a:r>
            <a:br>
              <a:rPr altLang="ru-RU" sz="1800" dirty="0">
                <a:latin typeface="Arial" charset="0"/>
                <a:cs typeface="Arial" charset="0"/>
              </a:rPr>
            </a:br>
            <a:r>
              <a:rPr altLang="ru-RU" sz="1800" dirty="0">
                <a:latin typeface="Arial" charset="0"/>
                <a:cs typeface="Arial" charset="0"/>
              </a:rPr>
              <a:t>ГЛАВА 8 «Требования при эксплуатации </a:t>
            </a:r>
            <a:r>
              <a:rPr altLang="ru-RU" sz="1800" dirty="0" smtClean="0">
                <a:latin typeface="Arial" charset="0"/>
                <a:cs typeface="Arial" charset="0"/>
              </a:rPr>
              <a:t>оборудования</a:t>
            </a:r>
            <a:r>
              <a:rPr lang="ru-RU" altLang="ru-RU" sz="1800" dirty="0" smtClean="0">
                <a:latin typeface="Arial" charset="0"/>
                <a:cs typeface="Arial" charset="0"/>
              </a:rPr>
              <a:t> и </a:t>
            </a:r>
            <a:r>
              <a:rPr altLang="ru-RU" sz="1800" dirty="0" smtClean="0">
                <a:latin typeface="Arial" charset="0"/>
                <a:cs typeface="Arial" charset="0"/>
              </a:rPr>
              <a:t>организации </a:t>
            </a:r>
            <a:r>
              <a:rPr altLang="ru-RU" sz="1800" dirty="0">
                <a:latin typeface="Arial" charset="0"/>
                <a:cs typeface="Arial" charset="0"/>
              </a:rPr>
              <a:t>рабочих мест»</a:t>
            </a:r>
            <a:endParaRPr altLang="ru-RU" sz="3200" dirty="0">
              <a:latin typeface="Arial" charset="0"/>
              <a:cs typeface="Arial" charset="0"/>
            </a:endParaRPr>
          </a:p>
        </p:txBody>
      </p:sp>
      <p:sp>
        <p:nvSpPr>
          <p:cNvPr id="79875" name="Объект 2"/>
          <p:cNvSpPr>
            <a:spLocks noGrp="1"/>
          </p:cNvSpPr>
          <p:nvPr>
            <p:ph idx="1"/>
          </p:nvPr>
        </p:nvSpPr>
        <p:spPr>
          <a:xfrm>
            <a:off x="468313" y="2060575"/>
            <a:ext cx="8280400" cy="4065588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ru-RU" altLang="ru-RU" dirty="0" smtClean="0">
                <a:solidFill>
                  <a:srgbClr val="FF0000"/>
                </a:solidFill>
              </a:rPr>
              <a:t>Пунктом </a:t>
            </a:r>
            <a:r>
              <a:rPr lang="ru-RU" altLang="ru-RU" dirty="0">
                <a:solidFill>
                  <a:srgbClr val="FF0000"/>
                </a:solidFill>
              </a:rPr>
              <a:t>121 Правил </a:t>
            </a:r>
            <a:r>
              <a:rPr lang="ru-RU" altLang="ru-RU" dirty="0"/>
              <a:t>уточнено, что перед вводом в эксплуатацию оборудования, в том числе модернизированного или установленного на другое </a:t>
            </a:r>
            <a:r>
              <a:rPr lang="ru-RU" altLang="ru-RU" dirty="0" smtClean="0"/>
              <a:t>место, </a:t>
            </a:r>
            <a:r>
              <a:rPr lang="ru-RU" altLang="ru-RU" dirty="0"/>
              <a:t>производится проверка его соответствия требованиям по охране </a:t>
            </a:r>
            <a:r>
              <a:rPr lang="ru-RU" altLang="ru-RU" dirty="0" smtClean="0"/>
              <a:t>труда и </a:t>
            </a:r>
            <a:r>
              <a:rPr lang="ru-RU" altLang="ru-RU" b="1" dirty="0" smtClean="0"/>
              <a:t>составляется</a:t>
            </a:r>
            <a:r>
              <a:rPr lang="ru-RU" altLang="ru-RU" b="1" dirty="0"/>
              <a:t>:</a:t>
            </a:r>
            <a:endParaRPr lang="ru-RU" altLang="ru-RU" dirty="0"/>
          </a:p>
          <a:p>
            <a:pPr>
              <a:defRPr/>
            </a:pPr>
            <a:r>
              <a:rPr lang="ru-RU" dirty="0"/>
              <a:t>– </a:t>
            </a:r>
            <a:r>
              <a:rPr lang="ru-RU" altLang="ru-RU" b="1" dirty="0" smtClean="0">
                <a:solidFill>
                  <a:srgbClr val="FF0000"/>
                </a:solidFill>
              </a:rPr>
              <a:t>акт </a:t>
            </a:r>
            <a:r>
              <a:rPr lang="ru-RU" altLang="ru-RU" b="1" dirty="0">
                <a:solidFill>
                  <a:srgbClr val="FF0000"/>
                </a:solidFill>
              </a:rPr>
              <a:t>ввода оборудования в эксплуатацию;</a:t>
            </a:r>
          </a:p>
          <a:p>
            <a:pPr>
              <a:defRPr/>
            </a:pPr>
            <a:r>
              <a:rPr lang="ru-RU" dirty="0"/>
              <a:t>– </a:t>
            </a:r>
            <a:r>
              <a:rPr lang="ru-RU" altLang="ru-RU" b="1" dirty="0" smtClean="0">
                <a:solidFill>
                  <a:srgbClr val="FF0000"/>
                </a:solidFill>
              </a:rPr>
              <a:t>акт </a:t>
            </a:r>
            <a:r>
              <a:rPr lang="ru-RU" altLang="ru-RU" b="1" dirty="0">
                <a:solidFill>
                  <a:srgbClr val="FF0000"/>
                </a:solidFill>
              </a:rPr>
              <a:t>модернизации оборудования для модернизированного оборудования;</a:t>
            </a:r>
          </a:p>
          <a:p>
            <a:pPr>
              <a:defRPr/>
            </a:pPr>
            <a:r>
              <a:rPr lang="ru-RU" dirty="0"/>
              <a:t>– </a:t>
            </a:r>
            <a:r>
              <a:rPr lang="ru-RU" altLang="ru-RU" b="1" dirty="0" smtClean="0">
                <a:solidFill>
                  <a:srgbClr val="FF0000"/>
                </a:solidFill>
              </a:rPr>
              <a:t>акт </a:t>
            </a:r>
            <a:r>
              <a:rPr lang="ru-RU" altLang="ru-RU" b="1" dirty="0">
                <a:solidFill>
                  <a:srgbClr val="FF0000"/>
                </a:solidFill>
              </a:rPr>
              <a:t>приема-передачи оборудования для оборудования, установленного на другое место.</a:t>
            </a:r>
          </a:p>
          <a:p>
            <a:pPr>
              <a:defRPr/>
            </a:pPr>
            <a:r>
              <a:rPr lang="ru-RU" altLang="ru-RU" dirty="0" smtClean="0"/>
              <a:t>Ввод </a:t>
            </a:r>
            <a:r>
              <a:rPr lang="ru-RU" altLang="ru-RU" dirty="0"/>
              <a:t>в эксплуатацию оборудования, в том числе модернизированного или установленного на другое </a:t>
            </a:r>
            <a:r>
              <a:rPr lang="ru-RU" altLang="ru-RU" dirty="0" smtClean="0"/>
              <a:t>место, </a:t>
            </a:r>
            <a:r>
              <a:rPr lang="ru-RU" altLang="ru-RU" dirty="0"/>
              <a:t>осуществляется только при соответствии оборудования требованиям по охране </a:t>
            </a:r>
            <a:r>
              <a:rPr lang="ru-RU" altLang="ru-RU" dirty="0" smtClean="0"/>
              <a:t>труда.</a:t>
            </a:r>
            <a:endParaRPr lang="ru-RU" altLang="ru-RU" dirty="0"/>
          </a:p>
          <a:p>
            <a:pPr>
              <a:defRPr/>
            </a:pPr>
            <a:r>
              <a:rPr lang="ru-RU" altLang="ru-RU" sz="1600" i="1" dirty="0" smtClean="0"/>
              <a:t>Ранее </a:t>
            </a:r>
            <a:r>
              <a:rPr lang="ru-RU" altLang="ru-RU" sz="1600" i="1" dirty="0"/>
              <a:t>во всех случаях должен был </a:t>
            </a:r>
            <a:r>
              <a:rPr lang="ru-RU" altLang="ru-RU" sz="1600" i="1" dirty="0" smtClean="0"/>
              <a:t>составляться акт </a:t>
            </a:r>
            <a:r>
              <a:rPr lang="ru-RU" altLang="ru-RU" sz="1600" i="1" dirty="0"/>
              <a:t>ввода оборудования в </a:t>
            </a:r>
            <a:r>
              <a:rPr lang="ru-RU" altLang="ru-RU" sz="1600" i="1" dirty="0" smtClean="0"/>
              <a:t>эксплуатацию.</a:t>
            </a:r>
            <a:endParaRPr lang="ru-RU" altLang="ru-RU" sz="1600" i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1826E1B-0223-49E1-8A6F-708ADFA84AFB}" type="slidenum">
              <a:rPr lang="ru-RU" altLang="ru-RU">
                <a:solidFill>
                  <a:srgbClr val="898989"/>
                </a:solidFill>
              </a:rPr>
              <a:pPr eaLnBrk="1" hangingPunct="1"/>
              <a:t>32</a:t>
            </a:fld>
            <a:endParaRPr lang="ru-RU" altLang="ru-RU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44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Заголовок 1"/>
          <p:cNvSpPr>
            <a:spLocks noGrp="1"/>
          </p:cNvSpPr>
          <p:nvPr>
            <p:ph type="title"/>
          </p:nvPr>
        </p:nvSpPr>
        <p:spPr>
          <a:xfrm>
            <a:off x="495300" y="1052513"/>
            <a:ext cx="8229600" cy="7921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altLang="ru-RU" sz="1800" dirty="0">
                <a:latin typeface="Arial" charset="0"/>
                <a:cs typeface="Arial" charset="0"/>
              </a:rPr>
              <a:t>Правила по охране труда </a:t>
            </a:r>
            <a:br>
              <a:rPr altLang="ru-RU" sz="1800" dirty="0">
                <a:latin typeface="Arial" charset="0"/>
                <a:cs typeface="Arial" charset="0"/>
              </a:rPr>
            </a:br>
            <a:r>
              <a:rPr altLang="ru-RU" sz="1800" dirty="0">
                <a:latin typeface="Arial" charset="0"/>
                <a:cs typeface="Arial" charset="0"/>
              </a:rPr>
              <a:t>(постановление </a:t>
            </a:r>
            <a:r>
              <a:rPr altLang="ru-RU" sz="1800" dirty="0" smtClean="0">
                <a:latin typeface="Arial" charset="0"/>
                <a:cs typeface="Arial" charset="0"/>
              </a:rPr>
              <a:t>Минтруда</a:t>
            </a:r>
            <a:r>
              <a:rPr lang="ru-RU" altLang="ru-RU" sz="1800" dirty="0" smtClean="0">
                <a:latin typeface="Arial" charset="0"/>
                <a:cs typeface="Arial" charset="0"/>
              </a:rPr>
              <a:t> и </a:t>
            </a:r>
            <a:r>
              <a:rPr altLang="ru-RU" sz="1800" dirty="0" smtClean="0">
                <a:latin typeface="Arial" charset="0"/>
                <a:cs typeface="Arial" charset="0"/>
              </a:rPr>
              <a:t>соцзащиты </a:t>
            </a:r>
            <a:r>
              <a:rPr altLang="ru-RU" sz="1800" dirty="0">
                <a:latin typeface="Arial" charset="0"/>
                <a:cs typeface="Arial" charset="0"/>
              </a:rPr>
              <a:t>от 01.07.2021 </a:t>
            </a:r>
            <a:r>
              <a:rPr lang="ru-RU" altLang="ru-RU" sz="1800" dirty="0" smtClean="0">
                <a:latin typeface="Arial" charset="0"/>
                <a:cs typeface="Arial" charset="0"/>
              </a:rPr>
              <a:t>№ </a:t>
            </a:r>
            <a:r>
              <a:rPr altLang="ru-RU" sz="1800" dirty="0" smtClean="0">
                <a:latin typeface="Arial" charset="0"/>
                <a:cs typeface="Arial" charset="0"/>
              </a:rPr>
              <a:t>53)</a:t>
            </a:r>
            <a:br>
              <a:rPr altLang="ru-RU" sz="1800" dirty="0" smtClean="0">
                <a:latin typeface="Arial" charset="0"/>
                <a:cs typeface="Arial" charset="0"/>
              </a:rPr>
            </a:br>
            <a:r>
              <a:rPr lang="ru-RU" altLang="ru-RU" sz="900" dirty="0">
                <a:latin typeface="Arial" charset="0"/>
                <a:cs typeface="Arial" charset="0"/>
              </a:rPr>
              <a:t> </a:t>
            </a:r>
            <a:r>
              <a:rPr altLang="ru-RU" sz="1800" dirty="0">
                <a:latin typeface="Arial" charset="0"/>
                <a:cs typeface="Arial" charset="0"/>
              </a:rPr>
              <a:t/>
            </a:r>
            <a:br>
              <a:rPr altLang="ru-RU" sz="1800" dirty="0">
                <a:latin typeface="Arial" charset="0"/>
                <a:cs typeface="Arial" charset="0"/>
              </a:rPr>
            </a:br>
            <a:r>
              <a:rPr altLang="ru-RU" sz="1800" dirty="0">
                <a:latin typeface="Arial" charset="0"/>
                <a:cs typeface="Arial" charset="0"/>
              </a:rPr>
              <a:t>ГЛАВА 8 «Требования при эксплуатации </a:t>
            </a:r>
            <a:r>
              <a:rPr altLang="ru-RU" sz="1800" dirty="0" smtClean="0">
                <a:latin typeface="Arial" charset="0"/>
                <a:cs typeface="Arial" charset="0"/>
              </a:rPr>
              <a:t>оборудования</a:t>
            </a:r>
            <a:r>
              <a:rPr lang="ru-RU" altLang="ru-RU" sz="1800" dirty="0" smtClean="0">
                <a:latin typeface="Arial" charset="0"/>
                <a:cs typeface="Arial" charset="0"/>
              </a:rPr>
              <a:t> и </a:t>
            </a:r>
            <a:r>
              <a:rPr altLang="ru-RU" sz="1800" dirty="0" smtClean="0">
                <a:latin typeface="Arial" charset="0"/>
                <a:cs typeface="Arial" charset="0"/>
              </a:rPr>
              <a:t>организации </a:t>
            </a:r>
            <a:r>
              <a:rPr altLang="ru-RU" sz="1800" dirty="0">
                <a:latin typeface="Arial" charset="0"/>
                <a:cs typeface="Arial" charset="0"/>
              </a:rPr>
              <a:t>рабочих мест»</a:t>
            </a:r>
            <a:endParaRPr altLang="ru-RU" sz="3200" dirty="0">
              <a:latin typeface="Arial" charset="0"/>
              <a:cs typeface="Arial" charset="0"/>
            </a:endParaRPr>
          </a:p>
        </p:txBody>
      </p:sp>
      <p:sp>
        <p:nvSpPr>
          <p:cNvPr id="80899" name="Объект 2"/>
          <p:cNvSpPr>
            <a:spLocks noGrp="1"/>
          </p:cNvSpPr>
          <p:nvPr>
            <p:ph idx="1"/>
          </p:nvPr>
        </p:nvSpPr>
        <p:spPr>
          <a:xfrm>
            <a:off x="468313" y="2276475"/>
            <a:ext cx="8280400" cy="4065588"/>
          </a:xfrm>
        </p:spPr>
        <p:txBody>
          <a:bodyPr/>
          <a:lstStyle/>
          <a:p>
            <a:r>
              <a:rPr lang="ru-RU" altLang="ru-RU" dirty="0" smtClean="0"/>
              <a:t>В </a:t>
            </a:r>
            <a:r>
              <a:rPr lang="ru-RU" altLang="ru-RU" dirty="0">
                <a:solidFill>
                  <a:srgbClr val="FF0000"/>
                </a:solidFill>
              </a:rPr>
              <a:t>пункте 122 Правил </a:t>
            </a:r>
            <a:r>
              <a:rPr lang="ru-RU" altLang="ru-RU" dirty="0" smtClean="0">
                <a:solidFill>
                  <a:srgbClr val="FF0000"/>
                </a:solidFill>
              </a:rPr>
              <a:t>№ 53 </a:t>
            </a:r>
            <a:r>
              <a:rPr lang="ru-RU" altLang="ru-RU" dirty="0"/>
              <a:t>предусмотрено, что допустимая нагрузка на площадки для обслуживания оборудования устанавливается в проектной </a:t>
            </a:r>
            <a:r>
              <a:rPr lang="ru-RU" altLang="ru-RU" dirty="0" smtClean="0"/>
              <a:t>документации и указывается </a:t>
            </a:r>
            <a:r>
              <a:rPr lang="ru-RU" altLang="ru-RU" dirty="0"/>
              <a:t>вместе со схемой ее размещения на табличках (плакатах), нанесенных (размещенных) на площадках.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ru-RU" altLang="ru-RU" dirty="0" smtClean="0"/>
              <a:t>В </a:t>
            </a:r>
            <a:r>
              <a:rPr lang="ru-RU" altLang="ru-RU" dirty="0" smtClean="0">
                <a:solidFill>
                  <a:srgbClr val="FF0000"/>
                </a:solidFill>
              </a:rPr>
              <a:t>п. 127 </a:t>
            </a:r>
            <a:r>
              <a:rPr lang="ru-RU" altLang="ru-RU" dirty="0">
                <a:solidFill>
                  <a:srgbClr val="FF0000"/>
                </a:solidFill>
              </a:rPr>
              <a:t>Правил </a:t>
            </a:r>
            <a:r>
              <a:rPr lang="ru-RU" altLang="ru-RU" dirty="0" smtClean="0">
                <a:solidFill>
                  <a:srgbClr val="FF0000"/>
                </a:solidFill>
              </a:rPr>
              <a:t>№ 53 </a:t>
            </a:r>
            <a:r>
              <a:rPr lang="ru-RU" altLang="ru-RU" dirty="0"/>
              <a:t>установлена норма прямого действия, в </a:t>
            </a:r>
            <a:r>
              <a:rPr lang="ru-RU" altLang="ru-RU" dirty="0" smtClean="0"/>
              <a:t>соответствии с которой </a:t>
            </a:r>
            <a:r>
              <a:rPr lang="ru-RU" altLang="ru-RU" b="1" dirty="0"/>
              <a:t>работа на неисправном оборудовании не допускается.</a:t>
            </a:r>
            <a:r>
              <a:rPr lang="ru-RU" altLang="ru-RU" dirty="0"/>
              <a:t> </a:t>
            </a:r>
            <a:r>
              <a:rPr lang="ru-RU" altLang="ru-RU" b="1" dirty="0"/>
              <a:t>Неиспользуемое длительное </a:t>
            </a:r>
            <a:r>
              <a:rPr lang="ru-RU" altLang="ru-RU" b="1" dirty="0" smtClean="0"/>
              <a:t>время и неисправное </a:t>
            </a:r>
            <a:r>
              <a:rPr lang="ru-RU" altLang="ru-RU" b="1" dirty="0"/>
              <a:t>оборудование должно быть отключено от всех видов </a:t>
            </a:r>
            <a:r>
              <a:rPr lang="ru-RU" altLang="ru-RU" b="1" dirty="0" smtClean="0"/>
              <a:t>энергоносителей и </a:t>
            </a:r>
            <a:r>
              <a:rPr lang="ru-RU" altLang="ru-RU" dirty="0" smtClean="0"/>
              <a:t>технологических </a:t>
            </a:r>
            <a:r>
              <a:rPr lang="ru-RU" altLang="ru-RU" dirty="0"/>
              <a:t>трубопроводов (электрическое напряжение, сжатый воздух, подводка смазочно-охлаждающих </a:t>
            </a:r>
            <a:r>
              <a:rPr lang="ru-RU" altLang="ru-RU" dirty="0" smtClean="0"/>
              <a:t>жидкостей и другое</a:t>
            </a:r>
            <a:r>
              <a:rPr lang="ru-RU" altLang="ru-RU" dirty="0"/>
              <a:t>). В местах отключений </a:t>
            </a:r>
            <a:r>
              <a:rPr lang="ru-RU" altLang="ru-RU" b="1" dirty="0"/>
              <a:t>должен быть виден визуальный разрыв питающих </a:t>
            </a:r>
            <a:r>
              <a:rPr lang="ru-RU" altLang="ru-RU" b="1" dirty="0" smtClean="0"/>
              <a:t>цепей и </a:t>
            </a:r>
            <a:r>
              <a:rPr lang="ru-RU" altLang="ru-RU" dirty="0" smtClean="0"/>
              <a:t>трубопроводов</a:t>
            </a:r>
            <a:r>
              <a:rPr lang="ru-RU" altLang="ru-RU" dirty="0"/>
              <a:t>, а также </a:t>
            </a:r>
            <a:r>
              <a:rPr lang="ru-RU" altLang="ru-RU" b="1" dirty="0"/>
              <a:t>установлены (вывешены) соответствующие знаки (плакаты) безопасности</a:t>
            </a:r>
            <a:r>
              <a:rPr lang="ru-RU" altLang="ru-RU" dirty="0"/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AB95A45-E0C1-4AC8-815E-8E0E304B97C0}" type="slidenum">
              <a:rPr lang="ru-RU" altLang="ru-RU">
                <a:solidFill>
                  <a:srgbClr val="898989"/>
                </a:solidFill>
              </a:rPr>
              <a:pPr eaLnBrk="1" hangingPunct="1"/>
              <a:t>33</a:t>
            </a:fld>
            <a:endParaRPr lang="ru-RU" altLang="ru-RU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97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Заголовок 1"/>
          <p:cNvSpPr>
            <a:spLocks noGrp="1"/>
          </p:cNvSpPr>
          <p:nvPr>
            <p:ph type="title"/>
          </p:nvPr>
        </p:nvSpPr>
        <p:spPr>
          <a:xfrm>
            <a:off x="495300" y="1052513"/>
            <a:ext cx="8229600" cy="7921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altLang="ru-RU" sz="1800" dirty="0">
                <a:latin typeface="Arial" charset="0"/>
                <a:cs typeface="Arial" charset="0"/>
              </a:rPr>
              <a:t>Правила по охране труда </a:t>
            </a:r>
            <a:br>
              <a:rPr altLang="ru-RU" sz="1800" dirty="0">
                <a:latin typeface="Arial" charset="0"/>
                <a:cs typeface="Arial" charset="0"/>
              </a:rPr>
            </a:br>
            <a:r>
              <a:rPr altLang="ru-RU" sz="1800" dirty="0">
                <a:latin typeface="Arial" charset="0"/>
                <a:cs typeface="Arial" charset="0"/>
              </a:rPr>
              <a:t>(постановление </a:t>
            </a:r>
            <a:r>
              <a:rPr altLang="ru-RU" sz="1800" dirty="0" smtClean="0">
                <a:latin typeface="Arial" charset="0"/>
                <a:cs typeface="Arial" charset="0"/>
              </a:rPr>
              <a:t>Минтруда</a:t>
            </a:r>
            <a:r>
              <a:rPr lang="ru-RU" altLang="ru-RU" sz="1800" dirty="0" smtClean="0">
                <a:latin typeface="Arial" charset="0"/>
                <a:cs typeface="Arial" charset="0"/>
              </a:rPr>
              <a:t> и </a:t>
            </a:r>
            <a:r>
              <a:rPr altLang="ru-RU" sz="1800" dirty="0" smtClean="0">
                <a:latin typeface="Arial" charset="0"/>
                <a:cs typeface="Arial" charset="0"/>
              </a:rPr>
              <a:t>соцзащиты </a:t>
            </a:r>
            <a:r>
              <a:rPr altLang="ru-RU" sz="1800" dirty="0">
                <a:latin typeface="Arial" charset="0"/>
                <a:cs typeface="Arial" charset="0"/>
              </a:rPr>
              <a:t>от 01.07.2021 </a:t>
            </a:r>
            <a:r>
              <a:rPr lang="ru-RU" altLang="ru-RU" sz="1800" dirty="0" smtClean="0">
                <a:latin typeface="Arial" charset="0"/>
                <a:cs typeface="Arial" charset="0"/>
              </a:rPr>
              <a:t>№ </a:t>
            </a:r>
            <a:r>
              <a:rPr altLang="ru-RU" sz="1800" dirty="0" smtClean="0">
                <a:latin typeface="Arial" charset="0"/>
                <a:cs typeface="Arial" charset="0"/>
              </a:rPr>
              <a:t>53)</a:t>
            </a:r>
            <a:br>
              <a:rPr altLang="ru-RU" sz="1800" dirty="0" smtClean="0">
                <a:latin typeface="Arial" charset="0"/>
                <a:cs typeface="Arial" charset="0"/>
              </a:rPr>
            </a:br>
            <a:r>
              <a:rPr altLang="ru-RU" sz="900" dirty="0" smtClean="0">
                <a:latin typeface="Arial" charset="0"/>
                <a:cs typeface="Arial" charset="0"/>
              </a:rPr>
              <a:t> </a:t>
            </a:r>
            <a:r>
              <a:rPr altLang="ru-RU" sz="1800" dirty="0">
                <a:latin typeface="Arial" charset="0"/>
                <a:cs typeface="Arial" charset="0"/>
              </a:rPr>
              <a:t/>
            </a:r>
            <a:br>
              <a:rPr altLang="ru-RU" sz="1800" dirty="0">
                <a:latin typeface="Arial" charset="0"/>
                <a:cs typeface="Arial" charset="0"/>
              </a:rPr>
            </a:br>
            <a:r>
              <a:rPr altLang="ru-RU" sz="1800" dirty="0">
                <a:latin typeface="Arial" charset="0"/>
                <a:cs typeface="Arial" charset="0"/>
              </a:rPr>
              <a:t>ГЛАВА 9 «Требования при выполнении слесарных, </a:t>
            </a:r>
            <a:r>
              <a:rPr altLang="ru-RU" sz="1800" dirty="0" smtClean="0">
                <a:latin typeface="Arial" charset="0"/>
                <a:cs typeface="Arial" charset="0"/>
              </a:rPr>
              <a:t>слесарно-сборочных</a:t>
            </a:r>
            <a:r>
              <a:rPr lang="ru-RU" altLang="ru-RU" sz="1800" dirty="0" smtClean="0">
                <a:latin typeface="Arial" charset="0"/>
                <a:cs typeface="Arial" charset="0"/>
              </a:rPr>
              <a:t> и </a:t>
            </a:r>
            <a:r>
              <a:rPr altLang="ru-RU" sz="1800" dirty="0" smtClean="0">
                <a:latin typeface="Arial" charset="0"/>
                <a:cs typeface="Arial" charset="0"/>
              </a:rPr>
              <a:t>столярных </a:t>
            </a:r>
            <a:r>
              <a:rPr altLang="ru-RU" sz="1800" dirty="0">
                <a:latin typeface="Arial" charset="0"/>
                <a:cs typeface="Arial" charset="0"/>
              </a:rPr>
              <a:t>работ, выполняемых вручную»</a:t>
            </a:r>
            <a:endParaRPr altLang="ru-RU" sz="3200" dirty="0">
              <a:latin typeface="Arial" charset="0"/>
              <a:cs typeface="Arial" charset="0"/>
            </a:endParaRPr>
          </a:p>
        </p:txBody>
      </p:sp>
      <p:sp>
        <p:nvSpPr>
          <p:cNvPr id="81923" name="Объект 2"/>
          <p:cNvSpPr>
            <a:spLocks noGrp="1"/>
          </p:cNvSpPr>
          <p:nvPr>
            <p:ph idx="1"/>
          </p:nvPr>
        </p:nvSpPr>
        <p:spPr>
          <a:xfrm>
            <a:off x="684213" y="2492375"/>
            <a:ext cx="7991475" cy="4065588"/>
          </a:xfrm>
        </p:spPr>
        <p:txBody>
          <a:bodyPr/>
          <a:lstStyle/>
          <a:p>
            <a:r>
              <a:rPr lang="ru-RU" altLang="ru-RU" sz="2000" dirty="0" smtClean="0"/>
              <a:t>Уточнено</a:t>
            </a:r>
            <a:r>
              <a:rPr lang="ru-RU" altLang="ru-RU" sz="2000" dirty="0"/>
              <a:t>, что </a:t>
            </a:r>
            <a:r>
              <a:rPr lang="ru-RU" altLang="ru-RU" sz="2000" b="1" dirty="0"/>
              <a:t>ответственными за исправное состояние </a:t>
            </a:r>
            <a:r>
              <a:rPr lang="ru-RU" altLang="ru-RU" sz="2000" dirty="0"/>
              <a:t>ручного слесарного, слесарно-сборочного, слесарно-монтажного, столярного инструмента </a:t>
            </a:r>
            <a:r>
              <a:rPr lang="ru-RU" altLang="ru-RU" sz="2000" b="1" dirty="0"/>
              <a:t>являются работающие, получившие в порядке, установленном в организации, для использования по назначению данный инструмент </a:t>
            </a:r>
            <a:r>
              <a:rPr lang="ru-RU" altLang="ru-RU" sz="2000" dirty="0" smtClean="0"/>
              <a:t>(</a:t>
            </a:r>
            <a:r>
              <a:rPr lang="ru-RU" altLang="ru-RU" sz="2000" dirty="0" smtClean="0">
                <a:solidFill>
                  <a:srgbClr val="FF0000"/>
                </a:solidFill>
              </a:rPr>
              <a:t>п. 139 </a:t>
            </a:r>
            <a:r>
              <a:rPr lang="ru-RU" altLang="ru-RU" sz="2000" dirty="0">
                <a:solidFill>
                  <a:srgbClr val="FF0000"/>
                </a:solidFill>
              </a:rPr>
              <a:t>Правил </a:t>
            </a:r>
            <a:r>
              <a:rPr lang="ru-RU" altLang="ru-RU" sz="2000" dirty="0" smtClean="0">
                <a:solidFill>
                  <a:srgbClr val="FF0000"/>
                </a:solidFill>
              </a:rPr>
              <a:t>№ 53</a:t>
            </a:r>
            <a:r>
              <a:rPr lang="ru-RU" altLang="ru-RU" sz="2000" dirty="0"/>
              <a:t>).</a:t>
            </a:r>
          </a:p>
          <a:p>
            <a:endParaRPr lang="ru-RU" altLang="ru-RU" sz="2000" dirty="0"/>
          </a:p>
          <a:p>
            <a:r>
              <a:rPr lang="ru-RU" altLang="ru-RU" sz="2000" i="1" dirty="0" smtClean="0"/>
              <a:t>Ранее </a:t>
            </a:r>
            <a:r>
              <a:rPr lang="ru-RU" altLang="ru-RU" sz="2000" i="1" dirty="0"/>
              <a:t>было установлено, что ответственными за исправное состояние ручного слесарного, слесарно-сборочного, столярного инструмента являются лица, выдающие инструмент </a:t>
            </a:r>
            <a:r>
              <a:rPr lang="ru-RU" altLang="ru-RU" sz="2000" i="1" dirty="0" smtClean="0"/>
              <a:t>(п. 164 МОПОТ).</a:t>
            </a:r>
            <a:endParaRPr lang="ru-RU" altLang="ru-RU" i="1" dirty="0"/>
          </a:p>
          <a:p>
            <a:r>
              <a:rPr lang="ru-RU" altLang="ru-RU" i="1" dirty="0"/>
              <a:t> </a:t>
            </a:r>
          </a:p>
          <a:p>
            <a:r>
              <a:rPr lang="ru-RU" altLang="ru-RU" i="1" dirty="0"/>
              <a:t>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16BA58C-28CA-4633-A321-8713057D4C37}" type="slidenum">
              <a:rPr lang="ru-RU" altLang="ru-RU">
                <a:solidFill>
                  <a:srgbClr val="898989"/>
                </a:solidFill>
              </a:rPr>
              <a:pPr eaLnBrk="1" hangingPunct="1"/>
              <a:t>34</a:t>
            </a:fld>
            <a:endParaRPr lang="ru-RU" altLang="ru-RU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9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Объект 2"/>
          <p:cNvSpPr>
            <a:spLocks noGrp="1"/>
          </p:cNvSpPr>
          <p:nvPr>
            <p:ph idx="1"/>
          </p:nvPr>
        </p:nvSpPr>
        <p:spPr>
          <a:xfrm>
            <a:off x="539750" y="1628775"/>
            <a:ext cx="8280400" cy="4065588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ru-RU" altLang="ru-RU" b="1" i="1" dirty="0"/>
              <a:t>Обратите внимание!</a:t>
            </a:r>
            <a:endParaRPr lang="ru-RU" altLang="ru-RU" dirty="0"/>
          </a:p>
          <a:p>
            <a:pPr>
              <a:defRPr/>
            </a:pPr>
            <a:r>
              <a:rPr lang="ru-RU" altLang="ru-RU" b="1" i="1" dirty="0" smtClean="0"/>
              <a:t>Работнику </a:t>
            </a:r>
            <a:r>
              <a:rPr lang="ru-RU" altLang="ru-RU" b="1" i="1" dirty="0"/>
              <a:t>следует немедленно извещать своего непосредственного руководителя </a:t>
            </a:r>
            <a:r>
              <a:rPr lang="ru-RU" altLang="ru-RU" i="1" dirty="0"/>
              <a:t>(уполномоченное должностное лицо нанимателя) </a:t>
            </a:r>
            <a:r>
              <a:rPr lang="ru-RU" altLang="ru-RU" b="1" i="1" dirty="0"/>
              <a:t>о неисправности </a:t>
            </a:r>
            <a:r>
              <a:rPr lang="ru-RU" altLang="ru-RU" i="1" dirty="0"/>
              <a:t>оборудования, </a:t>
            </a:r>
            <a:r>
              <a:rPr lang="ru-RU" altLang="ru-RU" b="1" i="1" dirty="0" smtClean="0"/>
              <a:t>инструмента</a:t>
            </a:r>
            <a:r>
              <a:rPr lang="ru-RU" altLang="ru-RU" i="1" dirty="0" smtClean="0"/>
              <a:t> и т. д</a:t>
            </a:r>
            <a:r>
              <a:rPr lang="ru-RU" altLang="ru-RU" i="1" dirty="0"/>
              <a:t>., об ухудшении состояния своего здоровья </a:t>
            </a:r>
            <a:r>
              <a:rPr lang="ru-RU" altLang="ru-RU" i="1" dirty="0" smtClean="0"/>
              <a:t>(ст. 19 </a:t>
            </a:r>
            <a:r>
              <a:rPr lang="ru-RU" altLang="ru-RU" i="1" dirty="0"/>
              <a:t>Закона об охране труда), а также немедленно сообщать нанимателю о любой ситуации, угрожающей жизни или здоровью </a:t>
            </a:r>
            <a:r>
              <a:rPr lang="ru-RU" altLang="ru-RU" i="1" dirty="0" smtClean="0"/>
              <a:t>работников и окружающих</a:t>
            </a:r>
            <a:r>
              <a:rPr lang="ru-RU" altLang="ru-RU" i="1" dirty="0"/>
              <a:t>, несчастном случае, произошедшем на производстве. </a:t>
            </a:r>
          </a:p>
          <a:p>
            <a:pPr>
              <a:defRPr/>
            </a:pPr>
            <a:r>
              <a:rPr lang="ru-RU" altLang="ru-RU" i="1" dirty="0" smtClean="0"/>
              <a:t>Работники </a:t>
            </a:r>
            <a:r>
              <a:rPr lang="ru-RU" altLang="ru-RU" i="1" dirty="0"/>
              <a:t>должны немедленно принимать меры по безопасной остановке оборудования, приспособлений, транспортных средств в случае неисправности такого оборудования, средств защиты, ухудшения состояния своего здоровья. Об этом незамедлительно должен ставиться в известность непосредственный руководитель (иное уполномоченное должностное лицо нанимателя) </a:t>
            </a:r>
            <a:r>
              <a:rPr lang="ru-RU" altLang="ru-RU" i="1" dirty="0" smtClean="0"/>
              <a:t>(п. 4 </a:t>
            </a:r>
            <a:r>
              <a:rPr lang="ru-RU" altLang="ru-RU" i="1" dirty="0"/>
              <a:t>Директивы </a:t>
            </a:r>
            <a:r>
              <a:rPr lang="ru-RU" altLang="ru-RU" i="1" dirty="0" smtClean="0"/>
              <a:t>№ 1 </a:t>
            </a:r>
            <a:r>
              <a:rPr lang="ru-RU" altLang="ru-RU" i="1" dirty="0"/>
              <a:t>«О мерах по укреплению общественной </a:t>
            </a:r>
            <a:r>
              <a:rPr lang="ru-RU" altLang="ru-RU" i="1" dirty="0" smtClean="0"/>
              <a:t>безопасности и дисциплины</a:t>
            </a:r>
            <a:r>
              <a:rPr lang="ru-RU" altLang="ru-RU" i="1" dirty="0"/>
              <a:t>»).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426D0E-BB57-4A6A-9E53-C8D3209BCB43}" type="slidenum">
              <a:rPr lang="ru-RU" altLang="ru-RU">
                <a:solidFill>
                  <a:srgbClr val="898989"/>
                </a:solidFill>
              </a:rPr>
              <a:pPr eaLnBrk="1" hangingPunct="1"/>
              <a:t>35</a:t>
            </a:fld>
            <a:endParaRPr lang="ru-RU" altLang="ru-RU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35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Заголовок 1"/>
          <p:cNvSpPr>
            <a:spLocks noGrp="1"/>
          </p:cNvSpPr>
          <p:nvPr>
            <p:ph type="title"/>
          </p:nvPr>
        </p:nvSpPr>
        <p:spPr>
          <a:xfrm>
            <a:off x="495300" y="1052513"/>
            <a:ext cx="8229600" cy="7921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altLang="ru-RU" sz="1800" dirty="0">
                <a:latin typeface="Arial" charset="0"/>
                <a:cs typeface="Arial" charset="0"/>
              </a:rPr>
              <a:t>Правила по охране труда </a:t>
            </a:r>
            <a:br>
              <a:rPr altLang="ru-RU" sz="1800" dirty="0">
                <a:latin typeface="Arial" charset="0"/>
                <a:cs typeface="Arial" charset="0"/>
              </a:rPr>
            </a:br>
            <a:r>
              <a:rPr altLang="ru-RU" sz="1800" dirty="0">
                <a:latin typeface="Arial" charset="0"/>
                <a:cs typeface="Arial" charset="0"/>
              </a:rPr>
              <a:t>(постановление </a:t>
            </a:r>
            <a:r>
              <a:rPr altLang="ru-RU" sz="1800" dirty="0" smtClean="0">
                <a:latin typeface="Arial" charset="0"/>
                <a:cs typeface="Arial" charset="0"/>
              </a:rPr>
              <a:t>Минтруда</a:t>
            </a:r>
            <a:r>
              <a:rPr lang="ru-RU" altLang="ru-RU" sz="1800" dirty="0" smtClean="0">
                <a:latin typeface="Arial" charset="0"/>
                <a:cs typeface="Arial" charset="0"/>
              </a:rPr>
              <a:t> и </a:t>
            </a:r>
            <a:r>
              <a:rPr altLang="ru-RU" sz="1800" dirty="0" smtClean="0">
                <a:latin typeface="Arial" charset="0"/>
                <a:cs typeface="Arial" charset="0"/>
              </a:rPr>
              <a:t>соцзащиты </a:t>
            </a:r>
            <a:r>
              <a:rPr altLang="ru-RU" sz="1800" dirty="0">
                <a:latin typeface="Arial" charset="0"/>
                <a:cs typeface="Arial" charset="0"/>
              </a:rPr>
              <a:t>от 01.07.2021 </a:t>
            </a:r>
            <a:r>
              <a:rPr lang="ru-RU" altLang="ru-RU" sz="1800" dirty="0" smtClean="0">
                <a:latin typeface="Arial" charset="0"/>
                <a:cs typeface="Arial" charset="0"/>
              </a:rPr>
              <a:t>№ </a:t>
            </a:r>
            <a:r>
              <a:rPr altLang="ru-RU" sz="1800" dirty="0" smtClean="0">
                <a:latin typeface="Arial" charset="0"/>
                <a:cs typeface="Arial" charset="0"/>
              </a:rPr>
              <a:t>53)</a:t>
            </a:r>
            <a:br>
              <a:rPr altLang="ru-RU" sz="1800" dirty="0" smtClean="0">
                <a:latin typeface="Arial" charset="0"/>
                <a:cs typeface="Arial" charset="0"/>
              </a:rPr>
            </a:br>
            <a:r>
              <a:rPr lang="ru-RU" altLang="ru-RU" sz="900" dirty="0">
                <a:latin typeface="Arial" charset="0"/>
                <a:cs typeface="Arial" charset="0"/>
              </a:rPr>
              <a:t> </a:t>
            </a:r>
            <a:r>
              <a:rPr altLang="ru-RU" sz="1800" dirty="0">
                <a:latin typeface="Arial" charset="0"/>
                <a:cs typeface="Arial" charset="0"/>
              </a:rPr>
              <a:t/>
            </a:r>
            <a:br>
              <a:rPr altLang="ru-RU" sz="1800" dirty="0">
                <a:latin typeface="Arial" charset="0"/>
                <a:cs typeface="Arial" charset="0"/>
              </a:rPr>
            </a:br>
            <a:r>
              <a:rPr altLang="ru-RU" sz="1800" dirty="0">
                <a:latin typeface="Arial" charset="0"/>
                <a:cs typeface="Arial" charset="0"/>
              </a:rPr>
              <a:t>ГЛАВА 10 «Требования при </a:t>
            </a:r>
            <a:r>
              <a:rPr altLang="ru-RU" sz="1800" dirty="0" smtClean="0">
                <a:latin typeface="Arial" charset="0"/>
                <a:cs typeface="Arial" charset="0"/>
              </a:rPr>
              <a:t>работе</a:t>
            </a:r>
            <a:r>
              <a:rPr lang="ru-RU" altLang="ru-RU" sz="1800" dirty="0" smtClean="0">
                <a:latin typeface="Arial" charset="0"/>
                <a:cs typeface="Arial" charset="0"/>
              </a:rPr>
              <a:t> с </a:t>
            </a:r>
            <a:r>
              <a:rPr altLang="ru-RU" sz="1800" dirty="0" smtClean="0">
                <a:latin typeface="Arial" charset="0"/>
                <a:cs typeface="Arial" charset="0"/>
              </a:rPr>
              <a:t>ручной </a:t>
            </a:r>
            <a:r>
              <a:rPr altLang="ru-RU" sz="1800" dirty="0">
                <a:latin typeface="Arial" charset="0"/>
                <a:cs typeface="Arial" charset="0"/>
              </a:rPr>
              <a:t>пневматической машиной, ручным электромеханическим инструментом, переносными электрическими светильниками, разделительными трансформаторами»</a:t>
            </a:r>
            <a:endParaRPr altLang="ru-RU" sz="3200" dirty="0">
              <a:latin typeface="Arial" charset="0"/>
              <a:cs typeface="Arial" charset="0"/>
            </a:endParaRPr>
          </a:p>
        </p:txBody>
      </p:sp>
      <p:sp>
        <p:nvSpPr>
          <p:cNvPr id="83971" name="Объект 2"/>
          <p:cNvSpPr>
            <a:spLocks noGrp="1"/>
          </p:cNvSpPr>
          <p:nvPr>
            <p:ph idx="1"/>
          </p:nvPr>
        </p:nvSpPr>
        <p:spPr>
          <a:xfrm>
            <a:off x="684213" y="2492375"/>
            <a:ext cx="8208962" cy="4065588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ru-RU" altLang="ru-RU" sz="2000" dirty="0" smtClean="0"/>
              <a:t>В </a:t>
            </a:r>
            <a:r>
              <a:rPr lang="ru-RU" altLang="ru-RU" sz="2000" dirty="0"/>
              <a:t>зависимости от класса электромеханического инструмента по типу защиты от поражения электрическим током (</a:t>
            </a:r>
            <a:r>
              <a:rPr lang="ru-RU" altLang="ru-RU" sz="2000" dirty="0" smtClean="0"/>
              <a:t>далее – класс) и категории </a:t>
            </a:r>
            <a:r>
              <a:rPr lang="ru-RU" altLang="ru-RU" sz="2000" dirty="0"/>
              <a:t>помещений по опасности поражения электрическим током работающие </a:t>
            </a:r>
            <a:r>
              <a:rPr lang="ru-RU" altLang="ru-RU" sz="2000" dirty="0" smtClean="0"/>
              <a:t>допускаются к работе с электромеханическим </a:t>
            </a:r>
            <a:r>
              <a:rPr lang="ru-RU" altLang="ru-RU" sz="2000" dirty="0"/>
              <a:t>инструментом </a:t>
            </a:r>
            <a:r>
              <a:rPr lang="ru-RU" altLang="ru-RU" sz="2000" b="1" dirty="0"/>
              <a:t>при наличии соответствующей группы</a:t>
            </a:r>
            <a:r>
              <a:rPr lang="ru-RU" altLang="ru-RU" sz="2000" dirty="0"/>
              <a:t> по электробезопасности </a:t>
            </a:r>
            <a:r>
              <a:rPr lang="ru-RU" altLang="ru-RU" sz="2000" dirty="0" smtClean="0"/>
              <a:t>(п. 147 </a:t>
            </a:r>
            <a:r>
              <a:rPr lang="ru-RU" altLang="ru-RU" sz="2000" dirty="0"/>
              <a:t>Правил </a:t>
            </a:r>
            <a:r>
              <a:rPr lang="ru-RU" altLang="ru-RU" sz="2000" dirty="0" smtClean="0"/>
              <a:t>№ 53</a:t>
            </a:r>
            <a:r>
              <a:rPr lang="ru-RU" altLang="ru-RU" sz="2000" dirty="0"/>
              <a:t>).</a:t>
            </a:r>
          </a:p>
          <a:p>
            <a:pPr>
              <a:defRPr/>
            </a:pPr>
            <a:r>
              <a:rPr lang="ru-RU" altLang="ru-RU" i="1" dirty="0"/>
              <a:t>Ранее в </a:t>
            </a:r>
            <a:r>
              <a:rPr lang="ru-RU" altLang="ru-RU" i="1" dirty="0" smtClean="0"/>
              <a:t>п. 178 МОПОТ </a:t>
            </a:r>
            <a:r>
              <a:rPr lang="ru-RU" altLang="ru-RU" i="1" dirty="0"/>
              <a:t>было установлено, </a:t>
            </a:r>
            <a:r>
              <a:rPr lang="ru-RU" altLang="ru-RU" i="1" dirty="0" smtClean="0"/>
              <a:t>что к выполнению работ с применением </a:t>
            </a:r>
            <a:r>
              <a:rPr lang="ru-RU" altLang="ru-RU" i="1" dirty="0"/>
              <a:t>электроинструмента допускаются лица, прошедшие в установленном </a:t>
            </a:r>
            <a:r>
              <a:rPr lang="ru-RU" altLang="ru-RU" i="1" dirty="0">
                <a:hlinkClick r:id="rId3"/>
              </a:rPr>
              <a:t>порядке</a:t>
            </a:r>
            <a:r>
              <a:rPr lang="ru-RU" altLang="ru-RU" i="1" dirty="0"/>
              <a:t> обучение, стажировку, </a:t>
            </a:r>
            <a:r>
              <a:rPr lang="ru-RU" altLang="ru-RU" i="1" dirty="0" smtClean="0"/>
              <a:t>инструктаж и проверку </a:t>
            </a:r>
            <a:r>
              <a:rPr lang="ru-RU" altLang="ru-RU" i="1" dirty="0"/>
              <a:t>знаний по вопросам охраны труда. При </a:t>
            </a:r>
            <a:r>
              <a:rPr lang="ru-RU" altLang="ru-RU" i="1" dirty="0" smtClean="0"/>
              <a:t>работе с электроинструментом </a:t>
            </a:r>
            <a:r>
              <a:rPr lang="ru-RU" altLang="ru-RU" i="1" dirty="0"/>
              <a:t>класса I в </a:t>
            </a:r>
            <a:r>
              <a:rPr lang="ru-RU" altLang="ru-RU" i="1" dirty="0" smtClean="0"/>
              <a:t>помещениях с повышенной </a:t>
            </a:r>
            <a:r>
              <a:rPr lang="ru-RU" altLang="ru-RU" i="1" dirty="0"/>
              <a:t>опасностью поражения электрическим током или вне помещений работающие должны иметь группу по электробезопасности не ниже II.</a:t>
            </a:r>
          </a:p>
          <a:p>
            <a:pPr>
              <a:defRPr/>
            </a:pPr>
            <a:r>
              <a:rPr lang="ru-RU" altLang="ru-RU" i="1" dirty="0"/>
              <a:t>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BB9E2B5-397D-45C3-84EB-5BE73E8695C1}" type="slidenum">
              <a:rPr lang="ru-RU" altLang="ru-RU">
                <a:solidFill>
                  <a:srgbClr val="898989"/>
                </a:solidFill>
              </a:rPr>
              <a:pPr eaLnBrk="1" hangingPunct="1"/>
              <a:t>36</a:t>
            </a:fld>
            <a:endParaRPr lang="ru-RU" altLang="ru-RU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32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Объект 2"/>
          <p:cNvSpPr>
            <a:spLocks noGrp="1"/>
          </p:cNvSpPr>
          <p:nvPr>
            <p:ph idx="1"/>
          </p:nvPr>
        </p:nvSpPr>
        <p:spPr>
          <a:xfrm>
            <a:off x="539750" y="1628775"/>
            <a:ext cx="8280400" cy="4065588"/>
          </a:xfrm>
        </p:spPr>
        <p:txBody>
          <a:bodyPr>
            <a:normAutofit lnSpcReduction="10000"/>
          </a:bodyPr>
          <a:lstStyle/>
          <a:p>
            <a:r>
              <a:rPr lang="ru-RU" altLang="ru-RU" b="1" i="1" dirty="0" err="1"/>
              <a:t>Справочно</a:t>
            </a:r>
            <a:r>
              <a:rPr lang="ru-RU" altLang="ru-RU" b="1" i="1" dirty="0"/>
              <a:t>.</a:t>
            </a:r>
          </a:p>
          <a:p>
            <a:endParaRPr lang="ru-RU" altLang="ru-RU" dirty="0"/>
          </a:p>
          <a:p>
            <a:r>
              <a:rPr lang="ru-RU" altLang="ru-RU" b="1" i="1" dirty="0" smtClean="0"/>
              <a:t>Класс </a:t>
            </a:r>
            <a:r>
              <a:rPr lang="ru-RU" altLang="ru-RU" b="1" i="1" dirty="0"/>
              <a:t>ручного электромеханического инструмента </a:t>
            </a:r>
            <a:r>
              <a:rPr lang="ru-RU" altLang="ru-RU" i="1" dirty="0"/>
              <a:t>должен соответствовать категории </a:t>
            </a:r>
            <a:r>
              <a:rPr lang="ru-RU" altLang="ru-RU" i="1" dirty="0" smtClean="0"/>
              <a:t>помещения и условиям </a:t>
            </a:r>
            <a:r>
              <a:rPr lang="ru-RU" altLang="ru-RU" i="1" dirty="0"/>
              <a:t>использования в работе</a:t>
            </a:r>
            <a:r>
              <a:rPr lang="ru-RU" altLang="ru-RU" i="1" dirty="0" smtClean="0"/>
              <a:t>, с применением </a:t>
            </a:r>
            <a:r>
              <a:rPr lang="ru-RU" altLang="ru-RU" i="1" dirty="0"/>
              <a:t>в отдельных случаях электрозащитных свойств. Применение ручного электромеханического инструмента различных </a:t>
            </a:r>
            <a:r>
              <a:rPr lang="ru-RU" altLang="ru-RU" i="1" dirty="0" smtClean="0"/>
              <a:t>классов и использованием </a:t>
            </a:r>
            <a:r>
              <a:rPr lang="ru-RU" altLang="ru-RU" i="1" dirty="0"/>
              <a:t>электрозащитных средств в зависимости от места проведения </a:t>
            </a:r>
            <a:r>
              <a:rPr lang="ru-RU" altLang="ru-RU" i="1" dirty="0" smtClean="0"/>
              <a:t>работ осуществляется </a:t>
            </a:r>
            <a:r>
              <a:rPr lang="ru-RU" altLang="ru-RU" i="1" dirty="0"/>
              <a:t>в </a:t>
            </a:r>
            <a:r>
              <a:rPr lang="ru-RU" altLang="ru-RU" i="1" dirty="0" smtClean="0"/>
              <a:t>соответствии с </a:t>
            </a:r>
            <a:r>
              <a:rPr lang="ru-RU" altLang="ru-RU" b="1" i="1" dirty="0" smtClean="0">
                <a:solidFill>
                  <a:srgbClr val="FF0000"/>
                </a:solidFill>
              </a:rPr>
              <a:t>приложением К </a:t>
            </a:r>
            <a:r>
              <a:rPr lang="ru-RU" altLang="ru-RU" b="1" i="1" dirty="0" err="1" smtClean="0">
                <a:solidFill>
                  <a:srgbClr val="FF0000"/>
                </a:solidFill>
              </a:rPr>
              <a:t>к</a:t>
            </a:r>
            <a:r>
              <a:rPr lang="ru-RU" altLang="ru-RU" b="1" i="1" dirty="0" smtClean="0">
                <a:solidFill>
                  <a:srgbClr val="FF0000"/>
                </a:solidFill>
              </a:rPr>
              <a:t> </a:t>
            </a:r>
            <a:r>
              <a:rPr lang="ru-RU" altLang="ru-RU" b="1" i="1" dirty="0">
                <a:solidFill>
                  <a:srgbClr val="FF0000"/>
                </a:solidFill>
              </a:rPr>
              <a:t>ТКП 427-2012 «Правила техники безопасности при эксплуатации электроустановок», утвержденному постановлением </a:t>
            </a:r>
            <a:r>
              <a:rPr lang="ru-RU" altLang="ru-RU" b="1" i="1" dirty="0" smtClean="0">
                <a:solidFill>
                  <a:srgbClr val="FF0000"/>
                </a:solidFill>
              </a:rPr>
              <a:t>Минэнерго от </a:t>
            </a:r>
            <a:r>
              <a:rPr lang="ru-RU" altLang="ru-RU" b="1" i="1" dirty="0">
                <a:solidFill>
                  <a:srgbClr val="FF0000"/>
                </a:solidFill>
              </a:rPr>
              <a:t>28.11.2012 </a:t>
            </a:r>
            <a:r>
              <a:rPr lang="ru-RU" altLang="ru-RU" b="1" i="1" dirty="0" smtClean="0">
                <a:solidFill>
                  <a:srgbClr val="FF0000"/>
                </a:solidFill>
              </a:rPr>
              <a:t>№ 228 (п. 7.20.3 </a:t>
            </a:r>
            <a:r>
              <a:rPr lang="ru-RU" altLang="ru-RU" b="1" i="1" dirty="0">
                <a:solidFill>
                  <a:srgbClr val="FF0000"/>
                </a:solidFill>
              </a:rPr>
              <a:t>ТКП 427-2012).</a:t>
            </a:r>
          </a:p>
          <a:p>
            <a:r>
              <a:rPr lang="ru-RU" altLang="ru-RU" b="1" i="1" dirty="0" smtClean="0"/>
              <a:t>Группы </a:t>
            </a:r>
            <a:r>
              <a:rPr lang="ru-RU" altLang="ru-RU" b="1" i="1" dirty="0"/>
              <a:t>по электробезопасности</a:t>
            </a:r>
            <a:r>
              <a:rPr lang="ru-RU" altLang="ru-RU" i="1" dirty="0"/>
              <a:t> установлены в приложении </a:t>
            </a:r>
            <a:r>
              <a:rPr lang="ru-RU" altLang="ru-RU" i="1" dirty="0" smtClean="0"/>
              <a:t>Б к ТКП 427-2012.</a:t>
            </a:r>
            <a:endParaRPr lang="ru-RU" altLang="ru-RU" i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3486E20-0996-47C0-8D1E-7165D2B50A58}" type="slidenum">
              <a:rPr lang="ru-RU" altLang="ru-RU">
                <a:solidFill>
                  <a:srgbClr val="898989"/>
                </a:solidFill>
              </a:rPr>
              <a:pPr eaLnBrk="1" hangingPunct="1"/>
              <a:t>37</a:t>
            </a:fld>
            <a:endParaRPr lang="ru-RU" altLang="ru-RU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61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Заголовок 1"/>
          <p:cNvSpPr>
            <a:spLocks noGrp="1"/>
          </p:cNvSpPr>
          <p:nvPr>
            <p:ph type="title"/>
          </p:nvPr>
        </p:nvSpPr>
        <p:spPr>
          <a:xfrm>
            <a:off x="495300" y="1052513"/>
            <a:ext cx="8229600" cy="7921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altLang="ru-RU" sz="1800" dirty="0">
                <a:latin typeface="Arial" charset="0"/>
                <a:cs typeface="Arial" charset="0"/>
              </a:rPr>
              <a:t>Правила по охране труда </a:t>
            </a:r>
            <a:br>
              <a:rPr altLang="ru-RU" sz="1800" dirty="0">
                <a:latin typeface="Arial" charset="0"/>
                <a:cs typeface="Arial" charset="0"/>
              </a:rPr>
            </a:br>
            <a:r>
              <a:rPr altLang="ru-RU" sz="1800" dirty="0">
                <a:latin typeface="Arial" charset="0"/>
                <a:cs typeface="Arial" charset="0"/>
              </a:rPr>
              <a:t>(постановление </a:t>
            </a:r>
            <a:r>
              <a:rPr altLang="ru-RU" sz="1800" dirty="0" smtClean="0">
                <a:latin typeface="Arial" charset="0"/>
                <a:cs typeface="Arial" charset="0"/>
              </a:rPr>
              <a:t>Минтруда</a:t>
            </a:r>
            <a:r>
              <a:rPr lang="ru-RU" altLang="ru-RU" sz="1800" dirty="0" smtClean="0">
                <a:latin typeface="Arial" charset="0"/>
                <a:cs typeface="Arial" charset="0"/>
              </a:rPr>
              <a:t> и </a:t>
            </a:r>
            <a:r>
              <a:rPr altLang="ru-RU" sz="1800" dirty="0" smtClean="0">
                <a:latin typeface="Arial" charset="0"/>
                <a:cs typeface="Arial" charset="0"/>
              </a:rPr>
              <a:t>соцзащиты </a:t>
            </a:r>
            <a:r>
              <a:rPr altLang="ru-RU" sz="1800" dirty="0">
                <a:latin typeface="Arial" charset="0"/>
                <a:cs typeface="Arial" charset="0"/>
              </a:rPr>
              <a:t>от 01.07.2021 </a:t>
            </a:r>
            <a:r>
              <a:rPr lang="ru-RU" altLang="ru-RU" sz="1800" dirty="0" smtClean="0">
                <a:latin typeface="Arial" charset="0"/>
                <a:cs typeface="Arial" charset="0"/>
              </a:rPr>
              <a:t>№ </a:t>
            </a:r>
            <a:r>
              <a:rPr altLang="ru-RU" sz="1800" dirty="0" smtClean="0">
                <a:latin typeface="Arial" charset="0"/>
                <a:cs typeface="Arial" charset="0"/>
              </a:rPr>
              <a:t>53)</a:t>
            </a:r>
            <a:br>
              <a:rPr altLang="ru-RU" sz="1800" dirty="0" smtClean="0">
                <a:latin typeface="Arial" charset="0"/>
                <a:cs typeface="Arial" charset="0"/>
              </a:rPr>
            </a:br>
            <a:r>
              <a:rPr altLang="ru-RU" sz="900" dirty="0" smtClean="0">
                <a:latin typeface="Arial" charset="0"/>
                <a:cs typeface="Arial" charset="0"/>
              </a:rPr>
              <a:t> </a:t>
            </a:r>
            <a:r>
              <a:rPr altLang="ru-RU" sz="1800" dirty="0">
                <a:latin typeface="Arial" charset="0"/>
                <a:cs typeface="Arial" charset="0"/>
              </a:rPr>
              <a:t/>
            </a:r>
            <a:br>
              <a:rPr altLang="ru-RU" sz="1800" dirty="0">
                <a:latin typeface="Arial" charset="0"/>
                <a:cs typeface="Arial" charset="0"/>
              </a:rPr>
            </a:br>
            <a:r>
              <a:rPr altLang="ru-RU" sz="1800" dirty="0">
                <a:latin typeface="Arial" charset="0"/>
                <a:cs typeface="Arial" charset="0"/>
              </a:rPr>
              <a:t>ГЛАВА 10 «Требования при </a:t>
            </a:r>
            <a:r>
              <a:rPr altLang="ru-RU" sz="1800" dirty="0" smtClean="0">
                <a:latin typeface="Arial" charset="0"/>
                <a:cs typeface="Arial" charset="0"/>
              </a:rPr>
              <a:t>работе</a:t>
            </a:r>
            <a:r>
              <a:rPr lang="ru-RU" altLang="ru-RU" sz="1800" dirty="0" smtClean="0">
                <a:latin typeface="Arial" charset="0"/>
                <a:cs typeface="Arial" charset="0"/>
              </a:rPr>
              <a:t> с </a:t>
            </a:r>
            <a:r>
              <a:rPr altLang="ru-RU" sz="1800" dirty="0" smtClean="0">
                <a:latin typeface="Arial" charset="0"/>
                <a:cs typeface="Arial" charset="0"/>
              </a:rPr>
              <a:t>ручной </a:t>
            </a:r>
            <a:r>
              <a:rPr altLang="ru-RU" sz="1800" dirty="0">
                <a:latin typeface="Arial" charset="0"/>
                <a:cs typeface="Arial" charset="0"/>
              </a:rPr>
              <a:t>пневматической машиной, ручным электромеханическим инструментом, переносными электрическими светильниками, разделительными трансформаторами»</a:t>
            </a:r>
            <a:endParaRPr altLang="ru-RU" sz="3200" dirty="0">
              <a:latin typeface="Arial" charset="0"/>
              <a:cs typeface="Arial" charset="0"/>
            </a:endParaRPr>
          </a:p>
        </p:txBody>
      </p:sp>
      <p:sp>
        <p:nvSpPr>
          <p:cNvPr id="86019" name="Объект 2"/>
          <p:cNvSpPr>
            <a:spLocks noGrp="1"/>
          </p:cNvSpPr>
          <p:nvPr>
            <p:ph idx="1"/>
          </p:nvPr>
        </p:nvSpPr>
        <p:spPr>
          <a:xfrm>
            <a:off x="684213" y="2492375"/>
            <a:ext cx="8208962" cy="4065588"/>
          </a:xfrm>
        </p:spPr>
        <p:txBody>
          <a:bodyPr/>
          <a:lstStyle/>
          <a:p>
            <a:r>
              <a:rPr lang="ru-RU" altLang="ru-RU" sz="1900" dirty="0" smtClean="0"/>
              <a:t>Передача </a:t>
            </a:r>
            <a:r>
              <a:rPr lang="ru-RU" altLang="ru-RU" sz="1900" dirty="0"/>
              <a:t>инструмента другому работающему, не имеющему права пользования им, не допускается </a:t>
            </a:r>
            <a:r>
              <a:rPr lang="ru-RU" altLang="ru-RU" sz="1900" dirty="0" smtClean="0"/>
              <a:t>(</a:t>
            </a:r>
            <a:r>
              <a:rPr lang="ru-RU" altLang="ru-RU" sz="1900" dirty="0" smtClean="0">
                <a:solidFill>
                  <a:srgbClr val="FF0000"/>
                </a:solidFill>
              </a:rPr>
              <a:t>п. 148 </a:t>
            </a:r>
            <a:r>
              <a:rPr lang="ru-RU" altLang="ru-RU" sz="1900" dirty="0">
                <a:solidFill>
                  <a:srgbClr val="FF0000"/>
                </a:solidFill>
              </a:rPr>
              <a:t>Правил</a:t>
            </a:r>
            <a:r>
              <a:rPr lang="ru-RU" altLang="ru-RU" sz="1900" dirty="0"/>
              <a:t>).</a:t>
            </a:r>
          </a:p>
          <a:p>
            <a:r>
              <a:rPr lang="ru-RU" altLang="ru-RU" sz="1900" dirty="0" smtClean="0"/>
              <a:t>Для </a:t>
            </a:r>
            <a:r>
              <a:rPr lang="ru-RU" altLang="ru-RU" sz="1900" dirty="0"/>
              <a:t>контроля за техническим состоянием </a:t>
            </a:r>
            <a:r>
              <a:rPr lang="ru-RU" altLang="ru-RU" sz="1900" dirty="0" smtClean="0"/>
              <a:t>инструмента </a:t>
            </a:r>
            <a:r>
              <a:rPr lang="ru-RU" altLang="ru-RU" sz="1900" dirty="0"/>
              <a:t>назначаются уполномоченные должностные лица </a:t>
            </a:r>
            <a:r>
              <a:rPr lang="ru-RU" altLang="ru-RU" sz="1900" dirty="0" smtClean="0"/>
              <a:t>(</a:t>
            </a:r>
            <a:r>
              <a:rPr lang="ru-RU" altLang="ru-RU" sz="1900" dirty="0" smtClean="0">
                <a:solidFill>
                  <a:srgbClr val="FF0000"/>
                </a:solidFill>
              </a:rPr>
              <a:t>п. 149 </a:t>
            </a:r>
            <a:r>
              <a:rPr lang="ru-RU" altLang="ru-RU" sz="1900" dirty="0">
                <a:solidFill>
                  <a:srgbClr val="FF0000"/>
                </a:solidFill>
              </a:rPr>
              <a:t>Правил</a:t>
            </a:r>
            <a:r>
              <a:rPr lang="ru-RU" altLang="ru-RU" sz="1900" dirty="0"/>
              <a:t>).</a:t>
            </a:r>
          </a:p>
          <a:p>
            <a:r>
              <a:rPr lang="ru-RU" altLang="ru-RU" sz="1900" dirty="0" smtClean="0">
                <a:solidFill>
                  <a:srgbClr val="FF0000"/>
                </a:solidFill>
              </a:rPr>
              <a:t>Пункт </a:t>
            </a:r>
            <a:r>
              <a:rPr lang="ru-RU" altLang="ru-RU" sz="1900" dirty="0">
                <a:solidFill>
                  <a:srgbClr val="FF0000"/>
                </a:solidFill>
              </a:rPr>
              <a:t>157 Правил </a:t>
            </a:r>
            <a:r>
              <a:rPr lang="ru-RU" altLang="ru-RU" sz="1900" dirty="0" smtClean="0"/>
              <a:t>изложен с учетом </a:t>
            </a:r>
            <a:r>
              <a:rPr lang="ru-RU" altLang="ru-RU" sz="1900" dirty="0"/>
              <a:t>ТКП 427-2012.</a:t>
            </a:r>
          </a:p>
          <a:p>
            <a:r>
              <a:rPr lang="ru-RU" altLang="ru-RU" sz="1900" dirty="0" smtClean="0"/>
              <a:t>Работающим </a:t>
            </a:r>
            <a:r>
              <a:rPr lang="ru-RU" altLang="ru-RU" sz="1900" dirty="0"/>
              <a:t>при выполнении работ не допускается:</a:t>
            </a:r>
          </a:p>
          <a:p>
            <a:r>
              <a:rPr lang="ru-RU" sz="2000" dirty="0"/>
              <a:t>–</a:t>
            </a:r>
            <a:r>
              <a:rPr lang="ru-RU" altLang="ru-RU" sz="1900" dirty="0" smtClean="0"/>
              <a:t> </a:t>
            </a:r>
            <a:r>
              <a:rPr lang="ru-RU" altLang="ru-RU" sz="1900" dirty="0"/>
              <a:t>использование электромеханического инструмента класса I при работах в особо опасных помещениях, колодцах, </a:t>
            </a:r>
            <a:r>
              <a:rPr lang="ru-RU" altLang="ru-RU" sz="1900" dirty="0" smtClean="0"/>
              <a:t>цистернах и иных </a:t>
            </a:r>
            <a:r>
              <a:rPr lang="ru-RU" altLang="ru-RU" sz="1900" dirty="0"/>
              <a:t>емкостных сооружениях;</a:t>
            </a:r>
          </a:p>
          <a:p>
            <a:r>
              <a:rPr lang="ru-RU" sz="2000" dirty="0"/>
              <a:t>–</a:t>
            </a:r>
            <a:r>
              <a:rPr lang="ru-RU" altLang="ru-RU" sz="1900" dirty="0" smtClean="0"/>
              <a:t> </a:t>
            </a:r>
            <a:r>
              <a:rPr lang="ru-RU" altLang="ru-RU" sz="1900" dirty="0"/>
              <a:t>использование электромеханического инструмента классов I, II в сосудах, </a:t>
            </a:r>
            <a:r>
              <a:rPr lang="ru-RU" altLang="ru-RU" sz="1900" dirty="0" smtClean="0"/>
              <a:t>аппаратах и других </a:t>
            </a:r>
            <a:r>
              <a:rPr lang="ru-RU" altLang="ru-RU" sz="1900" dirty="0"/>
              <a:t>металлических </a:t>
            </a:r>
            <a:r>
              <a:rPr lang="ru-RU" altLang="ru-RU" sz="1900" dirty="0" smtClean="0"/>
              <a:t>емкостях с ограниченной </a:t>
            </a:r>
            <a:r>
              <a:rPr lang="ru-RU" altLang="ru-RU" sz="1900" dirty="0"/>
              <a:t>возможностью </a:t>
            </a:r>
            <a:r>
              <a:rPr lang="ru-RU" altLang="ru-RU" sz="1900" dirty="0" smtClean="0"/>
              <a:t>перемещения и выхода</a:t>
            </a:r>
            <a:r>
              <a:rPr lang="ru-RU" altLang="ru-RU" sz="1900" dirty="0"/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8FD7061-A0CB-4F35-A2D2-05556390F834}" type="slidenum">
              <a:rPr lang="ru-RU" altLang="ru-RU">
                <a:solidFill>
                  <a:srgbClr val="898989"/>
                </a:solidFill>
              </a:rPr>
              <a:pPr eaLnBrk="1" hangingPunct="1"/>
              <a:t>38</a:t>
            </a:fld>
            <a:endParaRPr lang="ru-RU" altLang="ru-RU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77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Заголовок 1"/>
          <p:cNvSpPr>
            <a:spLocks noGrp="1"/>
          </p:cNvSpPr>
          <p:nvPr>
            <p:ph type="title"/>
          </p:nvPr>
        </p:nvSpPr>
        <p:spPr>
          <a:xfrm>
            <a:off x="495300" y="1052513"/>
            <a:ext cx="8229600" cy="7921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altLang="ru-RU" sz="1800" dirty="0">
                <a:latin typeface="Arial" charset="0"/>
                <a:cs typeface="Arial" charset="0"/>
              </a:rPr>
              <a:t>Правила по охране труда </a:t>
            </a:r>
            <a:br>
              <a:rPr altLang="ru-RU" sz="1800" dirty="0">
                <a:latin typeface="Arial" charset="0"/>
                <a:cs typeface="Arial" charset="0"/>
              </a:rPr>
            </a:br>
            <a:r>
              <a:rPr altLang="ru-RU" sz="1800" dirty="0">
                <a:latin typeface="Arial" charset="0"/>
                <a:cs typeface="Arial" charset="0"/>
              </a:rPr>
              <a:t>(постановление </a:t>
            </a:r>
            <a:r>
              <a:rPr altLang="ru-RU" sz="1800" dirty="0" smtClean="0">
                <a:latin typeface="Arial" charset="0"/>
                <a:cs typeface="Arial" charset="0"/>
              </a:rPr>
              <a:t>Минтруда</a:t>
            </a:r>
            <a:r>
              <a:rPr lang="ru-RU" altLang="ru-RU" sz="1800" dirty="0" smtClean="0">
                <a:latin typeface="Arial" charset="0"/>
                <a:cs typeface="Arial" charset="0"/>
              </a:rPr>
              <a:t> и </a:t>
            </a:r>
            <a:r>
              <a:rPr altLang="ru-RU" sz="1800" dirty="0" smtClean="0">
                <a:latin typeface="Arial" charset="0"/>
                <a:cs typeface="Arial" charset="0"/>
              </a:rPr>
              <a:t>соцзащиты </a:t>
            </a:r>
            <a:r>
              <a:rPr altLang="ru-RU" sz="1800" dirty="0">
                <a:latin typeface="Arial" charset="0"/>
                <a:cs typeface="Arial" charset="0"/>
              </a:rPr>
              <a:t>от 01.07.2021 </a:t>
            </a:r>
            <a:r>
              <a:rPr lang="ru-RU" altLang="ru-RU" sz="1800" dirty="0" smtClean="0">
                <a:latin typeface="Arial" charset="0"/>
                <a:cs typeface="Arial" charset="0"/>
              </a:rPr>
              <a:t>№ </a:t>
            </a:r>
            <a:r>
              <a:rPr altLang="ru-RU" sz="1800" dirty="0" smtClean="0">
                <a:latin typeface="Arial" charset="0"/>
                <a:cs typeface="Arial" charset="0"/>
              </a:rPr>
              <a:t>53)</a:t>
            </a:r>
            <a:br>
              <a:rPr altLang="ru-RU" sz="1800" dirty="0" smtClean="0">
                <a:latin typeface="Arial" charset="0"/>
                <a:cs typeface="Arial" charset="0"/>
              </a:rPr>
            </a:br>
            <a:r>
              <a:rPr lang="ru-RU" altLang="ru-RU" sz="900" dirty="0">
                <a:latin typeface="Arial" charset="0"/>
                <a:cs typeface="Arial" charset="0"/>
              </a:rPr>
              <a:t> </a:t>
            </a:r>
            <a:r>
              <a:rPr altLang="ru-RU" sz="1800" dirty="0">
                <a:latin typeface="Arial" charset="0"/>
                <a:cs typeface="Arial" charset="0"/>
              </a:rPr>
              <a:t/>
            </a:r>
            <a:br>
              <a:rPr altLang="ru-RU" sz="1800" dirty="0">
                <a:latin typeface="Arial" charset="0"/>
                <a:cs typeface="Arial" charset="0"/>
              </a:rPr>
            </a:br>
            <a:r>
              <a:rPr altLang="ru-RU" sz="1800" dirty="0">
                <a:latin typeface="Arial" charset="0"/>
                <a:cs typeface="Arial" charset="0"/>
              </a:rPr>
              <a:t>ГЛАВА 10 «Требования при </a:t>
            </a:r>
            <a:r>
              <a:rPr altLang="ru-RU" sz="1800" dirty="0" smtClean="0">
                <a:latin typeface="Arial" charset="0"/>
                <a:cs typeface="Arial" charset="0"/>
              </a:rPr>
              <a:t>работе</a:t>
            </a:r>
            <a:r>
              <a:rPr lang="ru-RU" altLang="ru-RU" sz="1800" dirty="0" smtClean="0">
                <a:latin typeface="Arial" charset="0"/>
                <a:cs typeface="Arial" charset="0"/>
              </a:rPr>
              <a:t> с </a:t>
            </a:r>
            <a:r>
              <a:rPr altLang="ru-RU" sz="1800" dirty="0" smtClean="0">
                <a:latin typeface="Arial" charset="0"/>
                <a:cs typeface="Arial" charset="0"/>
              </a:rPr>
              <a:t>ручной </a:t>
            </a:r>
            <a:r>
              <a:rPr altLang="ru-RU" sz="1800" dirty="0">
                <a:latin typeface="Arial" charset="0"/>
                <a:cs typeface="Arial" charset="0"/>
              </a:rPr>
              <a:t>пневматической машиной, ручным электромеханическим инструментом, переносными электрическими светильниками, разделительными трансформаторами»</a:t>
            </a:r>
            <a:endParaRPr altLang="ru-RU" sz="3200" dirty="0">
              <a:latin typeface="Arial" charset="0"/>
              <a:cs typeface="Arial" charset="0"/>
            </a:endParaRPr>
          </a:p>
        </p:txBody>
      </p:sp>
      <p:sp>
        <p:nvSpPr>
          <p:cNvPr id="87043" name="Объект 2"/>
          <p:cNvSpPr>
            <a:spLocks noGrp="1"/>
          </p:cNvSpPr>
          <p:nvPr>
            <p:ph idx="1"/>
          </p:nvPr>
        </p:nvSpPr>
        <p:spPr>
          <a:xfrm>
            <a:off x="684213" y="2492375"/>
            <a:ext cx="8208962" cy="4065588"/>
          </a:xfrm>
        </p:spPr>
        <p:txBody>
          <a:bodyPr/>
          <a:lstStyle/>
          <a:p>
            <a:r>
              <a:rPr lang="ru-RU" altLang="ru-RU" sz="1900" dirty="0" smtClean="0"/>
              <a:t> </a:t>
            </a:r>
            <a:endParaRPr lang="ru-RU" altLang="ru-RU" sz="1900" dirty="0"/>
          </a:p>
          <a:p>
            <a:endParaRPr lang="ru-RU" altLang="ru-RU" sz="1900" dirty="0"/>
          </a:p>
          <a:p>
            <a:r>
              <a:rPr lang="ru-RU" altLang="ru-RU" sz="1900" dirty="0" smtClean="0"/>
              <a:t> </a:t>
            </a:r>
            <a:r>
              <a:rPr lang="ru-RU" altLang="ru-RU" sz="2000" dirty="0" smtClean="0"/>
              <a:t>В </a:t>
            </a:r>
            <a:r>
              <a:rPr lang="ru-RU" altLang="ru-RU" sz="2000" dirty="0">
                <a:solidFill>
                  <a:srgbClr val="FF0000"/>
                </a:solidFill>
              </a:rPr>
              <a:t>пункте 158 Правил </a:t>
            </a:r>
            <a:r>
              <a:rPr lang="ru-RU" altLang="ru-RU" sz="2000" dirty="0" smtClean="0">
                <a:solidFill>
                  <a:srgbClr val="FF0000"/>
                </a:solidFill>
              </a:rPr>
              <a:t>№ 53 </a:t>
            </a:r>
            <a:r>
              <a:rPr lang="ru-RU" altLang="ru-RU" sz="2000" dirty="0"/>
              <a:t>установлено, что в </a:t>
            </a:r>
            <a:r>
              <a:rPr lang="ru-RU" altLang="ru-RU" sz="2000" dirty="0" smtClean="0"/>
              <a:t>помещениях с повышенной опасностью </a:t>
            </a:r>
            <a:r>
              <a:rPr lang="ru-RU" altLang="ru-RU" sz="2000" dirty="0"/>
              <a:t>применяются переносные </a:t>
            </a:r>
            <a:r>
              <a:rPr lang="ru-RU" altLang="ru-RU" sz="2000" dirty="0" smtClean="0"/>
              <a:t>светильники с номинальным </a:t>
            </a:r>
            <a:r>
              <a:rPr lang="ru-RU" altLang="ru-RU" sz="2000" dirty="0"/>
              <a:t>напряжением </a:t>
            </a:r>
            <a:r>
              <a:rPr lang="ru-RU" altLang="ru-RU" sz="2000" b="1" dirty="0">
                <a:solidFill>
                  <a:srgbClr val="FF0000"/>
                </a:solidFill>
              </a:rPr>
              <a:t>не выше 25 В </a:t>
            </a:r>
            <a:r>
              <a:rPr lang="ru-RU" altLang="ru-RU" sz="2000" dirty="0"/>
              <a:t>(</a:t>
            </a:r>
            <a:r>
              <a:rPr lang="ru-RU" altLang="ru-RU" sz="2000" i="1" dirty="0"/>
              <a:t>ранее было не менее </a:t>
            </a:r>
            <a:r>
              <a:rPr lang="ru-RU" altLang="ru-RU" sz="2000" i="1" dirty="0" smtClean="0"/>
              <a:t>42 В</a:t>
            </a:r>
            <a:r>
              <a:rPr lang="ru-RU" altLang="ru-RU" sz="2000" i="1" dirty="0"/>
              <a:t>)</a:t>
            </a:r>
            <a:r>
              <a:rPr lang="ru-RU" altLang="ru-RU" sz="2000" dirty="0"/>
              <a:t>.</a:t>
            </a:r>
          </a:p>
          <a:p>
            <a:r>
              <a:rPr lang="ru-RU" altLang="ru-RU" sz="2000" dirty="0"/>
              <a:t> Норма </a:t>
            </a:r>
            <a:r>
              <a:rPr lang="ru-RU" altLang="ru-RU" sz="2000" dirty="0" smtClean="0"/>
              <a:t>установлена с учетом п. 7.20.4 </a:t>
            </a:r>
            <a:r>
              <a:rPr lang="ru-RU" altLang="ru-RU" sz="2000" dirty="0"/>
              <a:t>ТКП </a:t>
            </a:r>
            <a:r>
              <a:rPr lang="ru-RU" altLang="ru-RU" sz="2000" dirty="0" smtClean="0"/>
              <a:t>427-2012.</a:t>
            </a:r>
            <a:endParaRPr lang="ru-RU" altLang="ru-RU" sz="19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92FDFB9-AC6A-497C-9DD9-2BC80C2E0914}" type="slidenum">
              <a:rPr lang="ru-RU" altLang="ru-RU">
                <a:solidFill>
                  <a:srgbClr val="898989"/>
                </a:solidFill>
              </a:rPr>
              <a:pPr eaLnBrk="1" hangingPunct="1"/>
              <a:t>39</a:t>
            </a:fld>
            <a:endParaRPr lang="ru-RU" altLang="ru-RU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32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76672"/>
            <a:ext cx="792088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В целях снижения риска распространения в стране инфекции, вызванной </a:t>
            </a:r>
            <a:r>
              <a:rPr lang="ru-RU" dirty="0" err="1"/>
              <a:t>коронавирусом</a:t>
            </a:r>
            <a:r>
              <a:rPr lang="ru-RU" dirty="0"/>
              <a:t> COVID-19, внесены изменения в срок прохождения периодичной проверки знаний по охране труда. Соответствующее постановление было принято </a:t>
            </a:r>
            <a:r>
              <a:rPr lang="ru-RU" b="1" dirty="0">
                <a:solidFill>
                  <a:srgbClr val="FF0000"/>
                </a:solidFill>
              </a:rPr>
              <a:t>Министерством </a:t>
            </a:r>
            <a:r>
              <a:rPr lang="ru-RU" b="1" dirty="0" smtClean="0">
                <a:solidFill>
                  <a:srgbClr val="FF0000"/>
                </a:solidFill>
              </a:rPr>
              <a:t>труда и социальной </a:t>
            </a:r>
            <a:r>
              <a:rPr lang="ru-RU" b="1" dirty="0">
                <a:solidFill>
                  <a:srgbClr val="FF0000"/>
                </a:solidFill>
              </a:rPr>
              <a:t>защиты Республики Беларусь 8 декабря 2021 г. </a:t>
            </a:r>
            <a:r>
              <a:rPr lang="ru-RU" b="1" dirty="0" smtClean="0">
                <a:solidFill>
                  <a:srgbClr val="FF0000"/>
                </a:solidFill>
              </a:rPr>
              <a:t>№ 86 </a:t>
            </a:r>
            <a:r>
              <a:rPr lang="ru-RU" b="1" dirty="0">
                <a:solidFill>
                  <a:srgbClr val="FF0000"/>
                </a:solidFill>
              </a:rPr>
              <a:t>«Об изменении постановления Министерства </a:t>
            </a:r>
            <a:r>
              <a:rPr lang="ru-RU" b="1" dirty="0" smtClean="0">
                <a:solidFill>
                  <a:srgbClr val="FF0000"/>
                </a:solidFill>
              </a:rPr>
              <a:t>труда и социальной </a:t>
            </a:r>
            <a:r>
              <a:rPr lang="ru-RU" b="1" dirty="0">
                <a:solidFill>
                  <a:srgbClr val="FF0000"/>
                </a:solidFill>
              </a:rPr>
              <a:t>защиты Республики Беларусь от 11 декабря 2020 г. </a:t>
            </a:r>
            <a:r>
              <a:rPr lang="ru-RU" b="1" dirty="0" smtClean="0">
                <a:solidFill>
                  <a:srgbClr val="FF0000"/>
                </a:solidFill>
              </a:rPr>
              <a:t>№ 105</a:t>
            </a:r>
            <a:r>
              <a:rPr lang="ru-RU" b="1" dirty="0">
                <a:solidFill>
                  <a:srgbClr val="FF0000"/>
                </a:solidFill>
              </a:rPr>
              <a:t>».</a:t>
            </a:r>
          </a:p>
          <a:p>
            <a:pPr algn="just"/>
            <a:endParaRPr lang="ru-RU" b="1" dirty="0">
              <a:solidFill>
                <a:srgbClr val="FF0000"/>
              </a:solidFill>
            </a:endParaRPr>
          </a:p>
          <a:p>
            <a:pPr algn="just"/>
            <a:r>
              <a:rPr lang="ru-RU" dirty="0"/>
              <a:t>Однократно на шесть месяцев продлевается срок прохождения периодической проверки знаний по вопросам охраны труда, который истекает </a:t>
            </a:r>
            <a:r>
              <a:rPr lang="ru-RU" dirty="0" smtClean="0"/>
              <a:t>10 </a:t>
            </a:r>
            <a:r>
              <a:rPr lang="ru-RU" dirty="0"/>
              <a:t>ноября 2020 г</a:t>
            </a:r>
            <a:r>
              <a:rPr lang="ru-RU" dirty="0" smtClean="0"/>
              <a:t>., </a:t>
            </a:r>
            <a:r>
              <a:rPr lang="ru-RU" b="1" dirty="0">
                <a:solidFill>
                  <a:srgbClr val="FF0000"/>
                </a:solidFill>
              </a:rPr>
              <a:t>по 26 марта 2022 г.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Постановление Министерства </a:t>
            </a:r>
            <a:r>
              <a:rPr lang="ru-RU" dirty="0" smtClean="0"/>
              <a:t>труда и социальной </a:t>
            </a:r>
            <a:r>
              <a:rPr lang="ru-RU" dirty="0"/>
              <a:t>защиты Республики Беларусь </a:t>
            </a:r>
            <a:r>
              <a:rPr lang="ru-RU" b="1" dirty="0">
                <a:solidFill>
                  <a:srgbClr val="FF0000"/>
                </a:solidFill>
              </a:rPr>
              <a:t>от 11 декабря 2020 г. </a:t>
            </a:r>
            <a:r>
              <a:rPr lang="ru-RU" b="1" dirty="0" smtClean="0">
                <a:solidFill>
                  <a:srgbClr val="FF0000"/>
                </a:solidFill>
              </a:rPr>
              <a:t>№ 105 </a:t>
            </a:r>
            <a:r>
              <a:rPr lang="ru-RU" b="1" dirty="0">
                <a:solidFill>
                  <a:srgbClr val="FF0000"/>
                </a:solidFill>
              </a:rPr>
              <a:t>«О продлении срока прохождения проверки знаний по вопросам охраны труда» </a:t>
            </a:r>
            <a:r>
              <a:rPr lang="ru-RU" b="1" dirty="0"/>
              <a:t>не распространяется на вновь </a:t>
            </a:r>
            <a:r>
              <a:rPr lang="ru-RU" b="1" dirty="0" smtClean="0"/>
              <a:t>назначенных </a:t>
            </a:r>
            <a:r>
              <a:rPr lang="ru-RU" b="1" dirty="0" smtClean="0"/>
              <a:t>руководителей и специалистов.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17860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Заголовок 1"/>
          <p:cNvSpPr>
            <a:spLocks noGrp="1"/>
          </p:cNvSpPr>
          <p:nvPr>
            <p:ph type="title"/>
          </p:nvPr>
        </p:nvSpPr>
        <p:spPr>
          <a:xfrm>
            <a:off x="468313" y="908050"/>
            <a:ext cx="8229600" cy="79216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altLang="ru-RU" sz="1800" dirty="0">
                <a:latin typeface="Arial" charset="0"/>
                <a:cs typeface="Arial" charset="0"/>
              </a:rPr>
              <a:t>Правила по охране труда </a:t>
            </a:r>
            <a:br>
              <a:rPr altLang="ru-RU" sz="1800" dirty="0">
                <a:latin typeface="Arial" charset="0"/>
                <a:cs typeface="Arial" charset="0"/>
              </a:rPr>
            </a:br>
            <a:r>
              <a:rPr altLang="ru-RU" sz="1800" dirty="0">
                <a:latin typeface="Arial" charset="0"/>
                <a:cs typeface="Arial" charset="0"/>
              </a:rPr>
              <a:t>(постановление </a:t>
            </a:r>
            <a:r>
              <a:rPr altLang="ru-RU" sz="1800" dirty="0" smtClean="0">
                <a:latin typeface="Arial" charset="0"/>
                <a:cs typeface="Arial" charset="0"/>
              </a:rPr>
              <a:t>Минтруда</a:t>
            </a:r>
            <a:r>
              <a:rPr lang="ru-RU" altLang="ru-RU" sz="1800" dirty="0" smtClean="0">
                <a:latin typeface="Arial" charset="0"/>
                <a:cs typeface="Arial" charset="0"/>
              </a:rPr>
              <a:t> и </a:t>
            </a:r>
            <a:r>
              <a:rPr altLang="ru-RU" sz="1800" dirty="0" smtClean="0">
                <a:latin typeface="Arial" charset="0"/>
                <a:cs typeface="Arial" charset="0"/>
              </a:rPr>
              <a:t>соцзащиты </a:t>
            </a:r>
            <a:r>
              <a:rPr altLang="ru-RU" sz="1800" dirty="0">
                <a:latin typeface="Arial" charset="0"/>
                <a:cs typeface="Arial" charset="0"/>
              </a:rPr>
              <a:t>от 01.07.2021 </a:t>
            </a:r>
            <a:r>
              <a:rPr lang="ru-RU" altLang="ru-RU" sz="1800" dirty="0" smtClean="0">
                <a:latin typeface="Arial" charset="0"/>
                <a:cs typeface="Arial" charset="0"/>
              </a:rPr>
              <a:t>№ </a:t>
            </a:r>
            <a:r>
              <a:rPr altLang="ru-RU" sz="1800" dirty="0" smtClean="0">
                <a:latin typeface="Arial" charset="0"/>
                <a:cs typeface="Arial" charset="0"/>
              </a:rPr>
              <a:t>53)</a:t>
            </a:r>
            <a:br>
              <a:rPr altLang="ru-RU" sz="1800" dirty="0" smtClean="0">
                <a:latin typeface="Arial" charset="0"/>
                <a:cs typeface="Arial" charset="0"/>
              </a:rPr>
            </a:br>
            <a:r>
              <a:rPr lang="ru-RU" altLang="ru-RU" sz="900" dirty="0">
                <a:latin typeface="Arial" charset="0"/>
                <a:cs typeface="Arial" charset="0"/>
              </a:rPr>
              <a:t> </a:t>
            </a:r>
            <a:r>
              <a:rPr altLang="ru-RU" sz="1800" dirty="0">
                <a:latin typeface="Arial" charset="0"/>
                <a:cs typeface="Arial" charset="0"/>
              </a:rPr>
              <a:t/>
            </a:r>
            <a:br>
              <a:rPr altLang="ru-RU" sz="1800" dirty="0">
                <a:latin typeface="Arial" charset="0"/>
                <a:cs typeface="Arial" charset="0"/>
              </a:rPr>
            </a:br>
            <a:r>
              <a:rPr altLang="ru-RU" sz="1800" dirty="0">
                <a:latin typeface="Arial" charset="0"/>
                <a:cs typeface="Arial" charset="0"/>
              </a:rPr>
              <a:t>ГЛАВА 11 «Эксплуатация транспортных средств»</a:t>
            </a:r>
            <a:endParaRPr altLang="ru-RU" sz="3200" dirty="0">
              <a:latin typeface="Arial" charset="0"/>
              <a:cs typeface="Arial" charset="0"/>
            </a:endParaRPr>
          </a:p>
        </p:txBody>
      </p:sp>
      <p:sp>
        <p:nvSpPr>
          <p:cNvPr id="88067" name="Объект 2"/>
          <p:cNvSpPr>
            <a:spLocks noGrp="1"/>
          </p:cNvSpPr>
          <p:nvPr>
            <p:ph idx="1"/>
          </p:nvPr>
        </p:nvSpPr>
        <p:spPr>
          <a:xfrm>
            <a:off x="395288" y="1844675"/>
            <a:ext cx="8208962" cy="4065588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ru-RU" altLang="ru-RU" dirty="0" smtClean="0"/>
              <a:t>Наниматель </a:t>
            </a:r>
            <a:r>
              <a:rPr lang="ru-RU" altLang="ru-RU" dirty="0"/>
              <a:t>для обеспечения безопасной перевозки </a:t>
            </a:r>
            <a:r>
              <a:rPr lang="ru-RU" altLang="ru-RU" dirty="0" smtClean="0"/>
              <a:t>пассажиров и грузов </a:t>
            </a:r>
            <a:r>
              <a:rPr lang="ru-RU" altLang="ru-RU" dirty="0"/>
              <a:t>должен иметь службу безопасности дорожного движения или соответствующего специалиста, на которого возложены эти функции </a:t>
            </a:r>
            <a:r>
              <a:rPr lang="ru-RU" altLang="ru-RU" dirty="0" smtClean="0"/>
              <a:t>(</a:t>
            </a:r>
            <a:r>
              <a:rPr lang="ru-RU" altLang="ru-RU" dirty="0" smtClean="0">
                <a:solidFill>
                  <a:srgbClr val="FF0000"/>
                </a:solidFill>
              </a:rPr>
              <a:t>п. 167 Правил, </a:t>
            </a:r>
            <a:r>
              <a:rPr lang="ru-RU" altLang="ru-RU" i="1" dirty="0" smtClean="0"/>
              <a:t>ранее </a:t>
            </a:r>
            <a:r>
              <a:rPr lang="ru-RU" dirty="0"/>
              <a:t>–</a:t>
            </a:r>
            <a:r>
              <a:rPr lang="ru-RU" altLang="ru-RU" i="1" dirty="0" smtClean="0"/>
              <a:t> </a:t>
            </a:r>
            <a:r>
              <a:rPr lang="ru-RU" altLang="ru-RU" i="1" dirty="0"/>
              <a:t>п. 191 </a:t>
            </a:r>
            <a:r>
              <a:rPr lang="ru-RU" altLang="ru-RU" i="1" dirty="0" smtClean="0"/>
              <a:t>МОПОТ</a:t>
            </a:r>
            <a:r>
              <a:rPr lang="ru-RU" altLang="ru-RU" dirty="0" smtClean="0"/>
              <a:t>).</a:t>
            </a:r>
            <a:endParaRPr lang="ru-RU" altLang="ru-RU" dirty="0"/>
          </a:p>
          <a:p>
            <a:pPr>
              <a:defRPr/>
            </a:pPr>
            <a:endParaRPr lang="ru-RU" altLang="ru-RU" i="1" dirty="0"/>
          </a:p>
          <a:p>
            <a:pPr>
              <a:defRPr/>
            </a:pPr>
            <a:r>
              <a:rPr lang="ru-RU" altLang="ru-RU" b="1" i="1" dirty="0"/>
              <a:t>Обратите внимание!</a:t>
            </a:r>
          </a:p>
          <a:p>
            <a:pPr>
              <a:lnSpc>
                <a:spcPct val="80000"/>
              </a:lnSpc>
              <a:defRPr/>
            </a:pPr>
            <a:r>
              <a:rPr lang="ru-RU" altLang="ru-RU" i="1" dirty="0" smtClean="0"/>
              <a:t>Норма </a:t>
            </a:r>
            <a:r>
              <a:rPr lang="ru-RU" altLang="ru-RU" i="1" dirty="0"/>
              <a:t>распространяется на нанимателей, осуществляющих автомобильные перевозки </a:t>
            </a:r>
            <a:r>
              <a:rPr lang="ru-RU" altLang="ru-RU" i="1" dirty="0" smtClean="0"/>
              <a:t>пассажиров и грузов </a:t>
            </a:r>
            <a:r>
              <a:rPr lang="ru-RU" altLang="ru-RU" i="1" dirty="0"/>
              <a:t>в </a:t>
            </a:r>
            <a:r>
              <a:rPr lang="ru-RU" altLang="ru-RU" i="1" dirty="0" smtClean="0"/>
              <a:t>соответствии с Правилами </a:t>
            </a:r>
            <a:r>
              <a:rPr lang="ru-RU" altLang="ru-RU" i="1" dirty="0"/>
              <a:t>автомобильных перевозок пассажиров, утвержденными постановлением Совета Министров Республики Беларусь от 30 июня 2008 г. </a:t>
            </a:r>
            <a:r>
              <a:rPr lang="ru-RU" altLang="ru-RU" i="1" dirty="0" smtClean="0"/>
              <a:t>№ 972, и Правилами </a:t>
            </a:r>
            <a:r>
              <a:rPr lang="ru-RU" altLang="ru-RU" i="1" dirty="0"/>
              <a:t>автомобильных перевозок грузов, утвержденными постановлением Совета Министров Республики Беларусь от 30 июня 2008 г. </a:t>
            </a:r>
            <a:r>
              <a:rPr lang="ru-RU" altLang="ru-RU" i="1" dirty="0" smtClean="0"/>
              <a:t>№ 970</a:t>
            </a:r>
            <a:r>
              <a:rPr lang="ru-RU" altLang="ru-RU" i="1" dirty="0"/>
              <a:t>.</a:t>
            </a:r>
          </a:p>
          <a:p>
            <a:pPr>
              <a:lnSpc>
                <a:spcPct val="80000"/>
              </a:lnSpc>
              <a:defRPr/>
            </a:pPr>
            <a:r>
              <a:rPr lang="ru-RU" altLang="ru-RU" i="1" dirty="0" smtClean="0"/>
              <a:t>Т. е. </a:t>
            </a:r>
            <a:r>
              <a:rPr lang="ru-RU" altLang="ru-RU" i="1" dirty="0"/>
              <a:t>в случае, если в филиале на балансе один легковой автомобиль, который используется исключительно для собственных нужд, норма </a:t>
            </a:r>
            <a:r>
              <a:rPr lang="ru-RU" altLang="ru-RU" i="1" dirty="0" smtClean="0"/>
              <a:t>п. 167 </a:t>
            </a:r>
            <a:r>
              <a:rPr lang="ru-RU" altLang="ru-RU" i="1" dirty="0"/>
              <a:t>Правил не применяется.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29E9CE4-0EC9-4570-A6BF-ED0C232C068A}" type="slidenum">
              <a:rPr lang="ru-RU" altLang="ru-RU">
                <a:solidFill>
                  <a:srgbClr val="898989"/>
                </a:solidFill>
              </a:rPr>
              <a:pPr eaLnBrk="1" hangingPunct="1"/>
              <a:t>40</a:t>
            </a:fld>
            <a:endParaRPr lang="ru-RU" altLang="ru-RU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42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Заголовок 1"/>
          <p:cNvSpPr>
            <a:spLocks noGrp="1"/>
          </p:cNvSpPr>
          <p:nvPr>
            <p:ph type="title"/>
          </p:nvPr>
        </p:nvSpPr>
        <p:spPr>
          <a:xfrm>
            <a:off x="495300" y="1052513"/>
            <a:ext cx="8229600" cy="7921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altLang="ru-RU" sz="1800" dirty="0">
                <a:latin typeface="Arial" charset="0"/>
                <a:cs typeface="Arial" charset="0"/>
              </a:rPr>
              <a:t>Правила по охране труда </a:t>
            </a:r>
            <a:br>
              <a:rPr altLang="ru-RU" sz="1800" dirty="0">
                <a:latin typeface="Arial" charset="0"/>
                <a:cs typeface="Arial" charset="0"/>
              </a:rPr>
            </a:br>
            <a:r>
              <a:rPr altLang="ru-RU" sz="1800" dirty="0">
                <a:latin typeface="Arial" charset="0"/>
                <a:cs typeface="Arial" charset="0"/>
              </a:rPr>
              <a:t>(постановление </a:t>
            </a:r>
            <a:r>
              <a:rPr altLang="ru-RU" sz="1800" dirty="0" smtClean="0">
                <a:latin typeface="Arial" charset="0"/>
                <a:cs typeface="Arial" charset="0"/>
              </a:rPr>
              <a:t>Минтруда</a:t>
            </a:r>
            <a:r>
              <a:rPr lang="ru-RU" altLang="ru-RU" sz="1800" dirty="0" smtClean="0">
                <a:latin typeface="Arial" charset="0"/>
                <a:cs typeface="Arial" charset="0"/>
              </a:rPr>
              <a:t> и </a:t>
            </a:r>
            <a:r>
              <a:rPr altLang="ru-RU" sz="1800" dirty="0" smtClean="0">
                <a:latin typeface="Arial" charset="0"/>
                <a:cs typeface="Arial" charset="0"/>
              </a:rPr>
              <a:t>соцзащиты </a:t>
            </a:r>
            <a:r>
              <a:rPr altLang="ru-RU" sz="1800" dirty="0">
                <a:latin typeface="Arial" charset="0"/>
                <a:cs typeface="Arial" charset="0"/>
              </a:rPr>
              <a:t>от 01.07.2021 </a:t>
            </a:r>
            <a:r>
              <a:rPr lang="ru-RU" altLang="ru-RU" sz="1800" dirty="0" smtClean="0">
                <a:latin typeface="Arial" charset="0"/>
                <a:cs typeface="Arial" charset="0"/>
              </a:rPr>
              <a:t>№ </a:t>
            </a:r>
            <a:r>
              <a:rPr altLang="ru-RU" sz="1800" dirty="0" smtClean="0">
                <a:latin typeface="Arial" charset="0"/>
                <a:cs typeface="Arial" charset="0"/>
              </a:rPr>
              <a:t>53)</a:t>
            </a:r>
            <a:br>
              <a:rPr altLang="ru-RU" sz="1800" dirty="0" smtClean="0">
                <a:latin typeface="Arial" charset="0"/>
                <a:cs typeface="Arial" charset="0"/>
              </a:rPr>
            </a:br>
            <a:r>
              <a:rPr lang="ru-RU" altLang="ru-RU" sz="900" dirty="0">
                <a:latin typeface="Arial" charset="0"/>
                <a:cs typeface="Arial" charset="0"/>
              </a:rPr>
              <a:t> </a:t>
            </a:r>
            <a:r>
              <a:rPr altLang="ru-RU" sz="1800" dirty="0">
                <a:latin typeface="Arial" charset="0"/>
                <a:cs typeface="Arial" charset="0"/>
              </a:rPr>
              <a:t/>
            </a:r>
            <a:br>
              <a:rPr altLang="ru-RU" sz="1800" dirty="0">
                <a:latin typeface="Arial" charset="0"/>
                <a:cs typeface="Arial" charset="0"/>
              </a:rPr>
            </a:br>
            <a:r>
              <a:rPr altLang="ru-RU" sz="1800" dirty="0">
                <a:latin typeface="Arial" charset="0"/>
                <a:cs typeface="Arial" charset="0"/>
              </a:rPr>
              <a:t>ГЛАВА 13 «Требования при </a:t>
            </a:r>
            <a:r>
              <a:rPr altLang="ru-RU" sz="1800" dirty="0" smtClean="0">
                <a:latin typeface="Arial" charset="0"/>
                <a:cs typeface="Arial" charset="0"/>
              </a:rPr>
              <a:t>работе</a:t>
            </a:r>
            <a:r>
              <a:rPr lang="ru-RU" altLang="ru-RU" sz="1800" dirty="0" smtClean="0">
                <a:latin typeface="Arial" charset="0"/>
                <a:cs typeface="Arial" charset="0"/>
              </a:rPr>
              <a:t> с </a:t>
            </a:r>
            <a:r>
              <a:rPr altLang="ru-RU" sz="1800" dirty="0" smtClean="0">
                <a:latin typeface="Arial" charset="0"/>
                <a:cs typeface="Arial" charset="0"/>
              </a:rPr>
              <a:t>химическими </a:t>
            </a:r>
            <a:r>
              <a:rPr altLang="ru-RU" sz="1800" dirty="0">
                <a:latin typeface="Arial" charset="0"/>
                <a:cs typeface="Arial" charset="0"/>
              </a:rPr>
              <a:t>веществами»</a:t>
            </a:r>
            <a:endParaRPr altLang="ru-RU" sz="3200" dirty="0">
              <a:latin typeface="Arial" charset="0"/>
              <a:cs typeface="Arial" charset="0"/>
            </a:endParaRPr>
          </a:p>
        </p:txBody>
      </p:sp>
      <p:sp>
        <p:nvSpPr>
          <p:cNvPr id="89091" name="Объект 2"/>
          <p:cNvSpPr>
            <a:spLocks noGrp="1"/>
          </p:cNvSpPr>
          <p:nvPr>
            <p:ph idx="1"/>
          </p:nvPr>
        </p:nvSpPr>
        <p:spPr>
          <a:xfrm>
            <a:off x="684213" y="2492375"/>
            <a:ext cx="8208962" cy="4065588"/>
          </a:xfrm>
        </p:spPr>
        <p:txBody>
          <a:bodyPr/>
          <a:lstStyle/>
          <a:p>
            <a:endParaRPr lang="ru-RU" altLang="ru-RU" sz="1900" dirty="0"/>
          </a:p>
          <a:p>
            <a:r>
              <a:rPr lang="ru-RU" altLang="ru-RU" sz="2000" dirty="0" smtClean="0"/>
              <a:t>В </a:t>
            </a:r>
            <a:r>
              <a:rPr lang="ru-RU" altLang="ru-RU" sz="2000" dirty="0" smtClean="0">
                <a:solidFill>
                  <a:srgbClr val="FF0000"/>
                </a:solidFill>
              </a:rPr>
              <a:t>п. 212 </a:t>
            </a:r>
            <a:r>
              <a:rPr lang="ru-RU" altLang="ru-RU" sz="2000" dirty="0">
                <a:solidFill>
                  <a:srgbClr val="FF0000"/>
                </a:solidFill>
              </a:rPr>
              <a:t>Правил </a:t>
            </a:r>
            <a:r>
              <a:rPr lang="ru-RU" altLang="ru-RU" sz="2000" dirty="0" smtClean="0">
                <a:solidFill>
                  <a:srgbClr val="FF0000"/>
                </a:solidFill>
              </a:rPr>
              <a:t>№ 53 </a:t>
            </a:r>
            <a:r>
              <a:rPr lang="ru-RU" altLang="ru-RU" sz="2000" dirty="0"/>
              <a:t>уточнено, что </a:t>
            </a:r>
            <a:r>
              <a:rPr lang="ru-RU" altLang="ru-RU" sz="2000" b="1" dirty="0"/>
              <a:t>химические вещества</a:t>
            </a:r>
            <a:r>
              <a:rPr lang="ru-RU" altLang="ru-RU" sz="2000" dirty="0"/>
              <a:t>, поступающие в организацию, должны иметь не только </a:t>
            </a:r>
            <a:r>
              <a:rPr lang="ru-RU" altLang="ru-RU" sz="2000" b="1" dirty="0"/>
              <a:t>паспорт безопасности химической продукции,</a:t>
            </a:r>
            <a:r>
              <a:rPr lang="ru-RU" altLang="ru-RU" sz="2000" dirty="0"/>
              <a:t> </a:t>
            </a:r>
            <a:r>
              <a:rPr lang="ru-RU" altLang="ru-RU" sz="2000" dirty="0" smtClean="0"/>
              <a:t>но и </a:t>
            </a:r>
            <a:r>
              <a:rPr lang="ru-RU" altLang="ru-RU" sz="2000" b="1" dirty="0" smtClean="0"/>
              <a:t>маркировку</a:t>
            </a:r>
            <a:r>
              <a:rPr lang="ru-RU" altLang="ru-RU" sz="2000" dirty="0"/>
              <a:t>.</a:t>
            </a:r>
          </a:p>
          <a:p>
            <a:r>
              <a:rPr lang="ru-RU" altLang="ru-RU" sz="2000" dirty="0" smtClean="0"/>
              <a:t>Паспорт безопасности и маркировка </a:t>
            </a:r>
            <a:r>
              <a:rPr lang="ru-RU" altLang="ru-RU" sz="2000" dirty="0"/>
              <a:t>химической продукции должны соответствовать требованиям технического </a:t>
            </a:r>
            <a:r>
              <a:rPr lang="ru-RU" altLang="ru-RU" sz="2000" dirty="0">
                <a:hlinkClick r:id="rId3"/>
              </a:rPr>
              <a:t>регламента</a:t>
            </a:r>
            <a:r>
              <a:rPr lang="ru-RU" altLang="ru-RU" sz="2000" dirty="0"/>
              <a:t> Евразийского экономического союза ТР ЕАЭС </a:t>
            </a:r>
            <a:r>
              <a:rPr lang="ru-RU" altLang="ru-RU" sz="2000" dirty="0" smtClean="0"/>
              <a:t>041/2017 «</a:t>
            </a:r>
            <a:r>
              <a:rPr lang="ru-RU" altLang="ru-RU" sz="2000" dirty="0"/>
              <a:t>О безопасности химической продукции», принятого Решением Совета Евразийской экономической комиссии от 03.03.2017 </a:t>
            </a:r>
            <a:r>
              <a:rPr lang="ru-RU" altLang="ru-RU" sz="2000" dirty="0" smtClean="0"/>
              <a:t>№ 19</a:t>
            </a:r>
            <a:r>
              <a:rPr lang="ru-RU" altLang="ru-RU" sz="2000" dirty="0"/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87DA8AB-575E-4DB7-8CB4-8647BB1C690D}" type="slidenum">
              <a:rPr lang="ru-RU" altLang="ru-RU">
                <a:solidFill>
                  <a:srgbClr val="898989"/>
                </a:solidFill>
              </a:rPr>
              <a:pPr eaLnBrk="1" hangingPunct="1"/>
              <a:t>41</a:t>
            </a:fld>
            <a:endParaRPr lang="ru-RU" altLang="ru-RU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2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 descr="C:\Users\Kozko.M\Desktop\шаблоны презентации\zelenyy_fon_tekstura_sploshnoy_cvet_65793_2048x1152.jpg"/>
          <p:cNvPicPr>
            <a:picLocks noChangeAspect="1" noChangeArrowheads="1"/>
          </p:cNvPicPr>
          <p:nvPr/>
        </p:nvPicPr>
        <p:blipFill>
          <a:blip r:embed="rId2"/>
          <a:srcRect l="16177"/>
          <a:stretch>
            <a:fillRect/>
          </a:stretch>
        </p:blipFill>
        <p:spPr bwMode="auto">
          <a:xfrm>
            <a:off x="-80963" y="44450"/>
            <a:ext cx="9229726" cy="698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339975" y="549275"/>
            <a:ext cx="5705475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Министерство </a:t>
            </a:r>
            <a:r>
              <a:rPr lang="ru-RU" sz="2000" b="1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труда и социальной </a:t>
            </a:r>
            <a:r>
              <a:rPr lang="ru-RU" sz="2000" b="1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защиты</a:t>
            </a:r>
          </a:p>
          <a:p>
            <a:pPr algn="ctr">
              <a:defRPr/>
            </a:pPr>
            <a:r>
              <a:rPr lang="ru-RU" sz="2000" b="1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Республики Беларусь</a:t>
            </a:r>
          </a:p>
        </p:txBody>
      </p:sp>
      <p:pic>
        <p:nvPicPr>
          <p:cNvPr id="54276" name="Рисунок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252413"/>
            <a:ext cx="1727200" cy="188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7" name="Подзаголовок 2"/>
          <p:cNvSpPr txBox="1">
            <a:spLocks/>
          </p:cNvSpPr>
          <p:nvPr/>
        </p:nvSpPr>
        <p:spPr bwMode="auto">
          <a:xfrm>
            <a:off x="2987824" y="4724400"/>
            <a:ext cx="5760889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spcBef>
                <a:spcPct val="20000"/>
              </a:spcBef>
              <a:buFont typeface="Arial" charset="0"/>
              <a:buNone/>
            </a:pPr>
            <a:r>
              <a:rPr lang="ru-RU" altLang="ru-RU" b="1" dirty="0">
                <a:solidFill>
                  <a:srgbClr val="FFFFCC"/>
                </a:solidFill>
              </a:rPr>
              <a:t>Заместитель начальника управления </a:t>
            </a:r>
            <a:r>
              <a:rPr lang="ru-RU" altLang="ru-RU" b="1" dirty="0" smtClean="0">
                <a:solidFill>
                  <a:srgbClr val="FFFFCC"/>
                </a:solidFill>
              </a:rPr>
              <a:t>охраны и государственной </a:t>
            </a:r>
            <a:r>
              <a:rPr lang="ru-RU" altLang="ru-RU" b="1" dirty="0">
                <a:solidFill>
                  <a:srgbClr val="FFFFCC"/>
                </a:solidFill>
              </a:rPr>
              <a:t>экспертизы </a:t>
            </a:r>
          </a:p>
          <a:p>
            <a:pPr algn="r">
              <a:spcBef>
                <a:spcPct val="20000"/>
              </a:spcBef>
              <a:buFont typeface="Arial" charset="0"/>
              <a:buNone/>
            </a:pPr>
            <a:r>
              <a:rPr lang="ru-RU" altLang="ru-RU" b="1" dirty="0">
                <a:solidFill>
                  <a:srgbClr val="FFFFCC"/>
                </a:solidFill>
              </a:rPr>
              <a:t>условий </a:t>
            </a:r>
            <a:r>
              <a:rPr lang="ru-RU" altLang="ru-RU" b="1" dirty="0" smtClean="0">
                <a:solidFill>
                  <a:srgbClr val="FFFFCC"/>
                </a:solidFill>
              </a:rPr>
              <a:t>труда </a:t>
            </a:r>
            <a:r>
              <a:rPr lang="ru-RU" dirty="0"/>
              <a:t>– </a:t>
            </a:r>
            <a:r>
              <a:rPr lang="ru-RU" dirty="0" smtClean="0"/>
              <a:t> </a:t>
            </a:r>
            <a:r>
              <a:rPr lang="ru-RU" altLang="ru-RU" b="1" dirty="0" smtClean="0">
                <a:solidFill>
                  <a:srgbClr val="FFFFCC"/>
                </a:solidFill>
              </a:rPr>
              <a:t>начальник </a:t>
            </a:r>
            <a:r>
              <a:rPr lang="ru-RU" altLang="ru-RU" b="1" dirty="0">
                <a:solidFill>
                  <a:srgbClr val="FFFFCC"/>
                </a:solidFill>
              </a:rPr>
              <a:t>отдела охраны труда</a:t>
            </a:r>
          </a:p>
          <a:p>
            <a:pPr algn="r">
              <a:spcBef>
                <a:spcPct val="20000"/>
              </a:spcBef>
              <a:buFont typeface="Arial" charset="0"/>
              <a:buNone/>
            </a:pPr>
            <a:r>
              <a:rPr lang="ru-RU" altLang="ru-RU" b="1" dirty="0" err="1">
                <a:solidFill>
                  <a:srgbClr val="FFFFCC"/>
                </a:solidFill>
              </a:rPr>
              <a:t>Каменецкая</a:t>
            </a:r>
            <a:r>
              <a:rPr lang="ru-RU" altLang="ru-RU" b="1" dirty="0">
                <a:solidFill>
                  <a:srgbClr val="FFFFCC"/>
                </a:solidFill>
              </a:rPr>
              <a:t> И.Н.</a:t>
            </a:r>
          </a:p>
          <a:p>
            <a:pPr algn="r">
              <a:spcBef>
                <a:spcPct val="20000"/>
              </a:spcBef>
              <a:buFont typeface="Arial" charset="0"/>
              <a:buNone/>
            </a:pPr>
            <a:r>
              <a:rPr lang="ru-RU" altLang="ru-RU" b="1" dirty="0">
                <a:solidFill>
                  <a:srgbClr val="FFFFCC"/>
                </a:solidFill>
              </a:rPr>
              <a:t> </a:t>
            </a:r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-38100" y="6037263"/>
            <a:ext cx="9144000" cy="4857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1600" b="1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Минск, 2021</a:t>
            </a:r>
          </a:p>
        </p:txBody>
      </p:sp>
      <p:sp>
        <p:nvSpPr>
          <p:cNvPr id="54279" name="Прямоугольник 1"/>
          <p:cNvSpPr>
            <a:spLocks noChangeArrowheads="1"/>
          </p:cNvSpPr>
          <p:nvPr/>
        </p:nvSpPr>
        <p:spPr bwMode="auto">
          <a:xfrm>
            <a:off x="468313" y="2349500"/>
            <a:ext cx="84248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altLang="ru-RU" sz="320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03648" y="2628660"/>
            <a:ext cx="6480720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3500" b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Благодарю за внимание</a:t>
            </a:r>
            <a:endParaRPr lang="ru-RU" altLang="ru-RU" sz="35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5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44523"/>
            <a:ext cx="8640960" cy="64438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endParaRPr lang="ru-RU" sz="8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МИНИСТЕРСТВО </a:t>
            </a:r>
            <a:r>
              <a:rPr lang="ru-RU" sz="1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ТРУДА и СОЦИАЛЬНОЙ </a:t>
            </a:r>
            <a:r>
              <a:rPr lang="ru-RU" sz="1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ЗАЩИТЫ</a:t>
            </a:r>
          </a:p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РЕСПУБЛИКИ БЕЛАРУСЬ</a:t>
            </a:r>
          </a:p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 </a:t>
            </a:r>
          </a:p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ПОСТАНОВЛЕНИЕ</a:t>
            </a:r>
          </a:p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ru-RU" sz="1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 июля 2021 г. </a:t>
            </a:r>
            <a:r>
              <a:rPr lang="ru-RU" sz="14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№ 53 </a:t>
            </a:r>
            <a:r>
              <a:rPr lang="ru-RU" sz="1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					г. Минск</a:t>
            </a:r>
          </a:p>
          <a:p>
            <a:pPr indent="450215">
              <a:lnSpc>
                <a:spcPct val="107000"/>
              </a:lnSpc>
              <a:spcAft>
                <a:spcPts val="0"/>
              </a:spcAft>
            </a:pPr>
            <a:r>
              <a:rPr lang="ru-RU" sz="8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ts val="1400"/>
              </a:lnSpc>
              <a:spcAft>
                <a:spcPts val="0"/>
              </a:spcAft>
              <a:tabLst>
                <a:tab pos="180340" algn="l"/>
                <a:tab pos="2700655" algn="l"/>
              </a:tabLst>
            </a:pPr>
            <a:r>
              <a:rPr lang="ru-RU" sz="1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Об утверждении Правил</a:t>
            </a:r>
          </a:p>
          <a:p>
            <a:pPr>
              <a:lnSpc>
                <a:spcPts val="1400"/>
              </a:lnSpc>
              <a:spcAft>
                <a:spcPts val="0"/>
              </a:spcAft>
              <a:tabLst>
                <a:tab pos="180340" algn="l"/>
                <a:tab pos="2700655" algn="l"/>
              </a:tabLst>
            </a:pPr>
            <a:r>
              <a:rPr lang="ru-RU" sz="1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по охране труда</a:t>
            </a:r>
          </a:p>
          <a:p>
            <a:pPr>
              <a:lnSpc>
                <a:spcPts val="1400"/>
              </a:lnSpc>
              <a:spcAft>
                <a:spcPts val="0"/>
              </a:spcAft>
              <a:tabLst>
                <a:tab pos="180340" algn="l"/>
                <a:tab pos="2700655" algn="l"/>
              </a:tabLst>
            </a:pPr>
            <a:r>
              <a:rPr lang="ru-RU" sz="1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 </a:t>
            </a:r>
            <a:endParaRPr lang="ru-RU" sz="8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ru-RU" sz="135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 основании абзаца пятого части второй статьи 9 Закона Республики Беларусь от 23 июня 2008 г. </a:t>
            </a:r>
            <a:r>
              <a:rPr lang="ru-RU" sz="135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№ 356-З</a:t>
            </a:r>
            <a:r>
              <a:rPr lang="ru-RU" sz="1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«Об охране труда», подпункта 7.1.5 пункта 7 Положения о Министерстве </a:t>
            </a:r>
            <a:r>
              <a:rPr lang="ru-RU" sz="1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труда и социальной </a:t>
            </a:r>
            <a:r>
              <a:rPr lang="ru-RU" sz="1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защиты Республики Беларусь, утвержденного постановлением Совета Министров Республики Беларусь от 31 октября 2001 г. </a:t>
            </a:r>
            <a:r>
              <a:rPr lang="ru-RU" sz="1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№ 1589</a:t>
            </a:r>
            <a:r>
              <a:rPr lang="ru-RU" sz="1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 Министерство </a:t>
            </a:r>
            <a:r>
              <a:rPr lang="ru-RU" sz="1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труда и социальной </a:t>
            </a:r>
            <a:r>
              <a:rPr lang="ru-RU" sz="1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защиты Республики </a:t>
            </a:r>
            <a:r>
              <a:rPr lang="ru-RU" sz="1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Беларусь ПОСТАНОВЛЯЕТ</a:t>
            </a:r>
            <a:r>
              <a:rPr lang="ru-RU" sz="1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: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  <a:tabLst>
                <a:tab pos="180340" algn="l"/>
                <a:tab pos="630555" algn="l"/>
              </a:tabLst>
            </a:pPr>
            <a:r>
              <a:rPr lang="ru-RU" sz="1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</a:t>
            </a:r>
            <a:r>
              <a:rPr lang="ru-RU" sz="1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 Утвердить Правила по охране труда (прилагаются).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ru-RU" sz="1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2. Признать утратившими силу: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ru-RU" sz="1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постановление Министерства </a:t>
            </a:r>
            <a:r>
              <a:rPr lang="ru-RU" sz="1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труда и социальной </a:t>
            </a:r>
            <a:r>
              <a:rPr lang="ru-RU" sz="1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защиты Республики Беларусь от 3 июня 2003 г. </a:t>
            </a:r>
            <a:r>
              <a:rPr lang="ru-RU" sz="1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№ 70 </a:t>
            </a:r>
            <a:r>
              <a:rPr lang="ru-RU" sz="1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«Об утверждении Межотраслевых общих правил по охране труда»;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пункт 5 постановления Министерства </a:t>
            </a:r>
            <a:r>
              <a:rPr lang="ru-RU" sz="1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труда и социальной </a:t>
            </a:r>
            <a:r>
              <a:rPr lang="ru-RU" sz="1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защиты Республики Беларусь от 19 ноября 2007 г. </a:t>
            </a:r>
            <a:r>
              <a:rPr lang="ru-RU" sz="1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№ 150 </a:t>
            </a:r>
            <a:r>
              <a:rPr lang="ru-RU" sz="1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«О внесении </a:t>
            </a:r>
            <a:r>
              <a:rPr lang="ru-RU" sz="1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изменений и дополнений </a:t>
            </a:r>
            <a:r>
              <a:rPr lang="ru-RU" sz="1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 некоторые нормативные правовые акты»;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постановление Министерства </a:t>
            </a:r>
            <a:r>
              <a:rPr lang="ru-RU" sz="1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труда и социальной </a:t>
            </a:r>
            <a:r>
              <a:rPr lang="ru-RU" sz="1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защиты Республики Беларусь от 30 сентября 2011 г. </a:t>
            </a:r>
            <a:r>
              <a:rPr lang="ru-RU" sz="1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№ 96 </a:t>
            </a:r>
            <a:r>
              <a:rPr lang="ru-RU" sz="1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«О внесении </a:t>
            </a:r>
            <a:r>
              <a:rPr lang="ru-RU" sz="1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изменений и дополнений </a:t>
            </a:r>
            <a:r>
              <a:rPr lang="ru-RU" sz="1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 постановление Министерства </a:t>
            </a:r>
            <a:r>
              <a:rPr lang="ru-RU" sz="1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труда и социальной </a:t>
            </a:r>
            <a:r>
              <a:rPr lang="ru-RU" sz="1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защиты Республики Беларусь от 3 июня 2003 г. </a:t>
            </a:r>
            <a:r>
              <a:rPr lang="ru-RU" sz="1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№ 70</a:t>
            </a:r>
            <a:r>
              <a:rPr lang="ru-RU" sz="1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».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  <a:tabLst>
                <a:tab pos="-180340" algn="l"/>
                <a:tab pos="180340" algn="l"/>
                <a:tab pos="450215" algn="l"/>
                <a:tab pos="630555" algn="l"/>
              </a:tabLst>
            </a:pPr>
            <a:r>
              <a:rPr lang="ru-RU" sz="1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3.</a:t>
            </a:r>
            <a:r>
              <a:rPr lang="ru-RU" sz="1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Настоящее постановление вступает в силу после его официального опубликования.</a:t>
            </a:r>
          </a:p>
          <a:p>
            <a:pPr marL="180340" algn="just">
              <a:lnSpc>
                <a:spcPct val="115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ru-RU" sz="1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 </a:t>
            </a:r>
          </a:p>
          <a:p>
            <a:pPr marL="180340" indent="-180340" algn="just">
              <a:lnSpc>
                <a:spcPct val="115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ru-RU" sz="1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Министр </a:t>
            </a:r>
            <a:r>
              <a:rPr lang="ru-RU" sz="1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								</a:t>
            </a:r>
            <a:r>
              <a:rPr lang="ru-RU" sz="1400" dirty="0" err="1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И.А.Костевич</a:t>
            </a:r>
            <a:endParaRPr lang="ru-RU" sz="1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180340" indent="-180340" algn="just">
              <a:lnSpc>
                <a:spcPct val="115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ru-RU" dirty="0">
                <a:latin typeface="Times New Roman"/>
                <a:ea typeface="Calibri"/>
                <a:cs typeface="Times New Roman"/>
              </a:rPr>
              <a:t> </a:t>
            </a:r>
            <a:endParaRPr lang="ru-RU" sz="12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76499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46847" y="342810"/>
            <a:ext cx="3626769" cy="281103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>
              <a:lnSpc>
                <a:spcPts val="1400"/>
              </a:lnSpc>
              <a:spcBef>
                <a:spcPts val="1200"/>
              </a:spcBef>
            </a:pPr>
            <a:r>
              <a:rPr lang="ru-RU" altLang="ru-RU" dirty="0">
                <a:latin typeface="Times New Roman"/>
                <a:ea typeface="Times New Roman"/>
              </a:rPr>
              <a:t> </a:t>
            </a:r>
            <a:r>
              <a:rPr lang="ru-RU" altLang="ru-RU" b="1" cap="all" dirty="0">
                <a:latin typeface="Times New Roman"/>
                <a:ea typeface="Times New Roman"/>
              </a:rPr>
              <a:t>правила </a:t>
            </a:r>
            <a:r>
              <a:rPr lang="ru-RU" altLang="ru-RU" b="1" dirty="0">
                <a:latin typeface="Times New Roman"/>
                <a:ea typeface="Times New Roman"/>
              </a:rPr>
              <a:t>ПО ОХРАНЕ ТРУДА </a:t>
            </a:r>
            <a:endParaRPr lang="ru-RU" altLang="ru-RU" b="1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793038"/>
            <a:ext cx="4176464" cy="5878532"/>
          </a:xfrm>
          <a:prstGeom prst="rect">
            <a:avLst/>
          </a:prstGeom>
          <a:solidFill>
            <a:schemeClr val="bg2"/>
          </a:solidFill>
        </p:spPr>
        <p:txBody>
          <a:bodyPr wrap="square" numCol="1">
            <a:spAutoFit/>
          </a:bodyPr>
          <a:lstStyle/>
          <a:p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ГЛАВА 1 ОБЩИЕ ПОЛОЖЕНИЯ</a:t>
            </a:r>
          </a:p>
          <a:p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ГЛАВА 2 ОРГАНИЗАЦИЯ РАБОТЫ ПО ОХРАНЕ ТРУДА</a:t>
            </a:r>
          </a:p>
          <a:p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ГЛАВА 3 </a:t>
            </a:r>
            <a:r>
              <a:rPr lang="ru-RU" alt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 ТЕРРИТОРИИ</a:t>
            </a:r>
            <a:endParaRPr lang="ru-RU" alt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ГЛАВА 4 </a:t>
            </a:r>
            <a:r>
              <a:rPr lang="ru-RU" alt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 ЗДАНИЯМ 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(ПОМЕЩЕНИЯМ)</a:t>
            </a:r>
          </a:p>
          <a:p>
            <a:endParaRPr lang="ru-RU" alt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ГЛАВА 5 САНИТАРНО-БЫТОВОЕ ОБСЛУЖИВАНИЕ РАБОТАЮЩИХ</a:t>
            </a:r>
          </a:p>
          <a:p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ГЛАВА 6 </a:t>
            </a:r>
            <a:r>
              <a:rPr lang="ru-RU" alt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ОТОПЛЕНИЕ и ВЕНТИЛЯЦИЯ</a:t>
            </a:r>
            <a:endParaRPr lang="ru-RU" alt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ГЛАВА 7 </a:t>
            </a:r>
            <a:r>
              <a:rPr lang="ru-RU" alt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 ТЕХНОЛОГИЧЕСКИМ 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ПРОЦЕССАМ</a:t>
            </a:r>
          </a:p>
          <a:p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ГЛАВА 8 </a:t>
            </a:r>
            <a:r>
              <a:rPr lang="ru-RU" alt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 ОБОРУДОВАНИЮ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РАБОЧИМ МЕСТАМ</a:t>
            </a:r>
          </a:p>
          <a:p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ГЛАВА 9 ВЫПОЛНЕНИЕ СЛЕСАРНЫХ, </a:t>
            </a:r>
            <a:r>
              <a:rPr lang="ru-RU" alt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СЛЕСАРНО-СБОРОЧНЫХ и СТОЛЯРНЫХ 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</a:t>
            </a:r>
          </a:p>
          <a:p>
            <a:r>
              <a:rPr lang="ru-RU" alt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ГЛАВА 10 РУЧНЫЕ ПНЕВМАТИЧЕСКИЕ МАШИНЫ</a:t>
            </a:r>
          </a:p>
          <a:p>
            <a:r>
              <a:rPr lang="ru-RU" alt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ГЛАВА 11 РУЧНОЙ ЭЛЕКТРОМЕХАНИЧЕСКИЙ </a:t>
            </a:r>
            <a:r>
              <a:rPr lang="ru-RU" alt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 и ПЕРЕНОСНЫЕ </a:t>
            </a:r>
            <a:r>
              <a:rPr lang="ru-RU" alt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ЭЛЕКТРИЧЕСКИЕ СВЕТИЛЬНИКИ</a:t>
            </a:r>
          </a:p>
          <a:p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ГЛАВА 12 ЭКСПЛУАТАЦИЯ АВТОМОБИЛЬНЫХ ТРАНСПОРТНЫХ СРЕДСТВ</a:t>
            </a:r>
          </a:p>
          <a:p>
            <a:r>
              <a:rPr lang="ru-RU" altLang="ru-RU" sz="1200" strike="sngStrike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ГЛАВА 13 СТРОИТЕЛЬНАЯ ДЕЯТЕЛЬНОСТЬ</a:t>
            </a:r>
          </a:p>
          <a:p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ГЛАВА 14 </a:t>
            </a:r>
            <a:r>
              <a:rPr lang="ru-RU" alt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ПОГРУЗОЧНО-РАЗГРУЗОЧНЫЕ и СКЛАДСКИЕ 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</a:t>
            </a:r>
          </a:p>
          <a:p>
            <a:r>
              <a:rPr lang="ru-RU" altLang="ru-RU" sz="1200" strike="sngStrike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ГЛАВА 15 ЭКСПЛУАТАЦИЯ ДЕРЕВООБРАБАТЫВАЮЩЕГО ОБОРУДОВАНИЯ</a:t>
            </a:r>
          </a:p>
          <a:p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ГЛАВА 16 </a:t>
            </a:r>
            <a:r>
              <a:rPr lang="ru-RU" alt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 ХИМИЧЕСКИМИ 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ВЕЩЕСТВАМИ</a:t>
            </a:r>
          </a:p>
          <a:p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ГЛАВА 17 ЭЛЕКТРОБЕЗОПАСНОСТЬ</a:t>
            </a:r>
          </a:p>
          <a:p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ГЛАВА 18 ПРИМЕНЕНИЕ СРЕДСТВ ИНДИВИДУАЛЬНОЙ ЗАЩИТЫ, </a:t>
            </a:r>
            <a:r>
              <a:rPr lang="ru-RU" alt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СМЫВАЮЩИХ и ОБЕЗВРЕЖИВАЮЩИХ </a:t>
            </a: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283968" y="788085"/>
            <a:ext cx="4752528" cy="6255559"/>
          </a:xfrm>
          <a:prstGeom prst="rect">
            <a:avLst/>
          </a:prstGeom>
          <a:solidFill>
            <a:schemeClr val="bg2"/>
          </a:solidFill>
        </p:spPr>
        <p:txBody>
          <a:bodyPr wrap="square" numCol="1">
            <a:spAutoFit/>
          </a:bodyPr>
          <a:lstStyle/>
          <a:p>
            <a:pPr lvl="0"/>
            <a:r>
              <a:rPr lang="ru-RU" alt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ГЛАВА 1 ОБЩИЕ ПОЛОЖЕНИЯ</a:t>
            </a:r>
          </a:p>
          <a:p>
            <a:pPr lvl="0"/>
            <a:r>
              <a:rPr lang="ru-RU" alt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ГЛАВА 2 ОРГАНИЗАЦИЯ РАБОТЫ ПО ОХРАНЕ ТРУДА</a:t>
            </a:r>
          </a:p>
          <a:p>
            <a:pPr lvl="0"/>
            <a:r>
              <a:rPr lang="ru-RU" alt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ГЛАВА 3 </a:t>
            </a:r>
            <a:r>
              <a:rPr lang="ru-RU" alt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 ТЕРРИТОРИИ </a:t>
            </a:r>
            <a:r>
              <a:rPr lang="ru-RU" altLang="ru-RU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</a:p>
          <a:p>
            <a:pPr lvl="0"/>
            <a:r>
              <a:rPr lang="ru-RU" altLang="ru-RU" sz="1200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ГЛАВА 4 </a:t>
            </a:r>
            <a:r>
              <a:rPr lang="ru-RU" altLang="ru-RU" sz="12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ТРЕБОВАНИЯ к ЗДАНИЯМ</a:t>
            </a:r>
            <a:r>
              <a:rPr lang="ru-RU" altLang="ru-RU" sz="1200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, </a:t>
            </a:r>
            <a:r>
              <a:rPr lang="ru-RU" altLang="ru-RU" sz="12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СООРУЖЕНИЯМ и ПОМЕЩЕНИЯМ</a:t>
            </a:r>
            <a:endParaRPr lang="ru-RU" altLang="ru-RU" sz="1200" dirty="0">
              <a:solidFill>
                <a:srgbClr val="0070C0"/>
              </a:solidFill>
              <a:latin typeface="Times New Roman"/>
              <a:ea typeface="Times New Roman"/>
            </a:endParaRPr>
          </a:p>
          <a:p>
            <a:r>
              <a:rPr lang="ru-RU" altLang="ru-RU" sz="1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ГЛАВА 5 САНИТАРНО-БЫТОВОЕ ОБСЛУЖИВАНИЕ РАБОТАЮЩИХ</a:t>
            </a:r>
            <a:endParaRPr lang="ru-RU" altLang="ru-RU" sz="1200" dirty="0">
              <a:latin typeface="Times New Roman"/>
              <a:ea typeface="Times New Roman"/>
            </a:endParaRPr>
          </a:p>
          <a:p>
            <a:pPr>
              <a:lnSpc>
                <a:spcPct val="115000"/>
              </a:lnSpc>
            </a:pPr>
            <a:r>
              <a:rPr lang="ru-RU" altLang="ru-RU" sz="1200" dirty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ГЛАВА 6 </a:t>
            </a:r>
            <a:r>
              <a:rPr lang="ru-RU" altLang="ru-RU" sz="12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ТРЕБОВАНИЯ к СИСТЕМАМ </a:t>
            </a:r>
            <a:r>
              <a:rPr lang="ru-RU" altLang="ru-RU" sz="12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ОТОПЛЕНИЯ, </a:t>
            </a:r>
            <a:r>
              <a:rPr lang="ru-RU" altLang="ru-RU" sz="12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ВЕНТИЛЯЦИИ и КОНДИЦИОНИРОВАНИЯ</a:t>
            </a:r>
            <a:endParaRPr lang="ru-RU" altLang="ru-RU" sz="1200" dirty="0">
              <a:solidFill>
                <a:srgbClr val="0070C0"/>
              </a:solidFill>
              <a:latin typeface="Times New Roman"/>
              <a:ea typeface="Times New Roman"/>
            </a:endParaRPr>
          </a:p>
          <a:p>
            <a:r>
              <a:rPr lang="ru-RU" altLang="ru-RU" sz="12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ГЛАВА 7 </a:t>
            </a:r>
            <a:r>
              <a:rPr lang="ru-RU" altLang="ru-RU" sz="12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ТРЕБОВАНИЯ к ПРОИЗВОДСТВЕННЫМ </a:t>
            </a:r>
            <a:r>
              <a:rPr lang="ru-RU" altLang="ru-RU" sz="12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ПРОЦЕССАМ. </a:t>
            </a:r>
            <a:r>
              <a:rPr lang="ru-RU" altLang="ru-RU" sz="1200" cap="all" dirty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Выполнение </a:t>
            </a:r>
            <a:r>
              <a:rPr lang="ru-RU" altLang="ru-RU" sz="1200" cap="all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работ с повышенной </a:t>
            </a:r>
            <a:r>
              <a:rPr lang="ru-RU" altLang="ru-RU" sz="1200" cap="all" dirty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опасностью</a:t>
            </a:r>
            <a:endParaRPr lang="ru-RU" altLang="ru-RU" sz="1200" dirty="0">
              <a:solidFill>
                <a:srgbClr val="0070C0"/>
              </a:solidFill>
              <a:latin typeface="Times New Roman"/>
              <a:ea typeface="Times New Roman"/>
            </a:endParaRPr>
          </a:p>
          <a:p>
            <a:r>
              <a:rPr lang="ru-RU" altLang="ru-RU" sz="1200" dirty="0">
                <a:solidFill>
                  <a:srgbClr val="0070C0"/>
                </a:solidFill>
                <a:latin typeface="Times New Roman"/>
                <a:ea typeface="Times New Roman"/>
              </a:rPr>
              <a:t>ГЛАВА 8 ТРЕБОВАНИЯ ПРИ ЭКСПЛУАТАЦИИ </a:t>
            </a:r>
            <a:r>
              <a:rPr lang="ru-RU" altLang="ru-RU" sz="1200" dirty="0" smtClean="0">
                <a:solidFill>
                  <a:srgbClr val="0070C0"/>
                </a:solidFill>
                <a:latin typeface="Times New Roman"/>
                <a:ea typeface="Times New Roman"/>
              </a:rPr>
              <a:t>ОБОРУДОВАНИЯ и ОРГАНИЗАЦИИ </a:t>
            </a:r>
            <a:r>
              <a:rPr lang="ru-RU" altLang="ru-RU" sz="1200" dirty="0">
                <a:solidFill>
                  <a:srgbClr val="0070C0"/>
                </a:solidFill>
                <a:latin typeface="Times New Roman"/>
                <a:ea typeface="Times New Roman"/>
              </a:rPr>
              <a:t>РАБОЧИХ МЕСТ</a:t>
            </a:r>
          </a:p>
          <a:p>
            <a:pPr>
              <a:spcAft>
                <a:spcPts val="0"/>
              </a:spcAft>
            </a:pPr>
            <a:r>
              <a:rPr lang="ru-RU" altLang="ru-RU" sz="1200" dirty="0">
                <a:latin typeface="Times New Roman"/>
                <a:ea typeface="Times New Roman"/>
              </a:rPr>
              <a:t>ГЛАВА </a:t>
            </a:r>
            <a:r>
              <a:rPr lang="ru-RU" altLang="ru-RU" sz="1200" dirty="0">
                <a:solidFill>
                  <a:srgbClr val="0070C0"/>
                </a:solidFill>
                <a:latin typeface="Times New Roman"/>
                <a:ea typeface="Times New Roman"/>
              </a:rPr>
              <a:t>9 ТРЕБОВАНИЯ </a:t>
            </a:r>
            <a:r>
              <a:rPr lang="ru-RU" altLang="ru-RU" sz="1200" dirty="0">
                <a:latin typeface="Times New Roman"/>
                <a:ea typeface="Times New Roman"/>
              </a:rPr>
              <a:t>ПРИ ВЫПОЛНЕНИИ СЛЕСАРНЫХ, </a:t>
            </a:r>
            <a:r>
              <a:rPr lang="ru-RU" altLang="ru-RU" sz="1200" dirty="0" smtClean="0">
                <a:latin typeface="Times New Roman"/>
                <a:ea typeface="Times New Roman"/>
              </a:rPr>
              <a:t>СЛЕСАРНО-СБОРОЧНЫХ и СТОЛЯРНЫХ </a:t>
            </a:r>
            <a:r>
              <a:rPr lang="ru-RU" altLang="ru-RU" sz="1200" dirty="0">
                <a:latin typeface="Times New Roman"/>
                <a:ea typeface="Times New Roman"/>
              </a:rPr>
              <a:t>РАБОТ, </a:t>
            </a:r>
            <a:r>
              <a:rPr lang="ru-RU" altLang="ru-RU" sz="1200" dirty="0">
                <a:solidFill>
                  <a:srgbClr val="0070C0"/>
                </a:solidFill>
                <a:latin typeface="Times New Roman"/>
                <a:ea typeface="Times New Roman"/>
              </a:rPr>
              <a:t>ВЫПОЛНЯЕМЫХ ВРУЧНУЮ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altLang="ru-RU" sz="1200" b="1" cap="all" dirty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ГЛАВА 10 ТРЕБОВАНИЯ ПРИ </a:t>
            </a:r>
            <a:r>
              <a:rPr lang="ru-RU" altLang="ru-RU" sz="1200" b="1" cap="all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РАБОТЕ с ручной </a:t>
            </a:r>
            <a:r>
              <a:rPr lang="ru-RU" altLang="ru-RU" sz="1200" b="1" cap="all" dirty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пневматической МАШИНОЙ, РУЧНЫМ </a:t>
            </a:r>
            <a:r>
              <a:rPr lang="ru-RU" altLang="ru-RU" sz="1200" b="1" dirty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ЭЛЕКТРОМЕХАНИЧЕСКИМ ИНСТРУМЕНТОМ, ПЕРЕНОСНЫМИ ЭЛЕКТРИЧЕСКИМИ СВЕТИЛЬНИКАМИ, РАЗДЕЛИТЕЛЬНЫМИ ТРАНСФОРМАТОРАМИ</a:t>
            </a:r>
          </a:p>
          <a:p>
            <a:pPr>
              <a:spcAft>
                <a:spcPts val="0"/>
              </a:spcAft>
            </a:pPr>
            <a:r>
              <a:rPr lang="ru-RU" altLang="ru-RU" sz="12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ГЛАВА 11 ЭКСПЛУАТАЦИЯ ТРАНСПОРТНЫХ СРЕДСТВ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altLang="ru-RU" sz="1200" cap="all" dirty="0">
                <a:latin typeface="Times New Roman"/>
                <a:ea typeface="Calibri"/>
                <a:cs typeface="Times New Roman"/>
              </a:rPr>
              <a:t>Глава </a:t>
            </a:r>
            <a:r>
              <a:rPr lang="ru-RU" altLang="ru-RU" sz="1200" cap="all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12 </a:t>
            </a:r>
            <a:r>
              <a:rPr lang="ru-RU" altLang="ru-RU" sz="12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ТРЕБОВАНИЯ к ПОГРУЗОЧНО-РАЗГРУЗОЧНЫМ и </a:t>
            </a:r>
            <a:endParaRPr lang="ru-RU" altLang="ru-RU" sz="1000" dirty="0">
              <a:solidFill>
                <a:srgbClr val="0070C0"/>
              </a:solidFill>
              <a:ea typeface="Calibri"/>
              <a:cs typeface="Times New Roman"/>
            </a:endParaRPr>
          </a:p>
          <a:p>
            <a:r>
              <a:rPr lang="ru-RU" altLang="ru-RU" sz="1200" dirty="0">
                <a:solidFill>
                  <a:srgbClr val="0070C0"/>
                </a:solidFill>
                <a:latin typeface="Times New Roman"/>
                <a:ea typeface="Calibri"/>
              </a:rPr>
              <a:t>СКЛАДСКИМ РАБОТАМ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altLang="ru-RU" sz="1200" dirty="0">
                <a:latin typeface="Times New Roman"/>
                <a:ea typeface="Calibri"/>
                <a:cs typeface="Times New Roman"/>
              </a:rPr>
              <a:t>ГЛАВА 13 </a:t>
            </a:r>
            <a:r>
              <a:rPr lang="ru-RU" altLang="ru-RU" sz="1200" cap="all" dirty="0">
                <a:latin typeface="Times New Roman"/>
                <a:ea typeface="Calibri"/>
              </a:rPr>
              <a:t>Требования при </a:t>
            </a:r>
            <a:r>
              <a:rPr lang="ru-RU" altLang="ru-RU" sz="1200" cap="all" dirty="0" smtClean="0">
                <a:latin typeface="Times New Roman"/>
                <a:ea typeface="Calibri"/>
              </a:rPr>
              <a:t>работе с химическими </a:t>
            </a:r>
            <a:r>
              <a:rPr lang="ru-RU" altLang="ru-RU" sz="1200" cap="all" dirty="0">
                <a:latin typeface="Times New Roman"/>
                <a:ea typeface="Calibri"/>
              </a:rPr>
              <a:t>веществами</a:t>
            </a:r>
            <a:endParaRPr lang="ru-RU" altLang="ru-RU" sz="12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lvl="0"/>
            <a:r>
              <a:rPr lang="ru-RU" alt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ГЛАВА 14 ЭЛЕКТРОБЕЗОПАСНОСТЬ</a:t>
            </a:r>
          </a:p>
          <a:p>
            <a:pPr lvl="0"/>
            <a:r>
              <a:rPr lang="ru-RU" alt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ГЛАВА 15 </a:t>
            </a:r>
            <a:r>
              <a:rPr lang="ru-RU" altLang="ru-RU" sz="1200" cap="all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ОБЕСПЕЧЕНИЕ СРЕДСТВАМИ индивидуальной защиты, </a:t>
            </a:r>
            <a:r>
              <a:rPr lang="ru-RU" altLang="ru-RU" sz="1200" cap="all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смывающими и ОБЕЗВРЕЖИВАЮЩИМИ </a:t>
            </a:r>
            <a:r>
              <a:rPr lang="ru-RU" altLang="ru-RU" sz="1200" cap="all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средствами</a:t>
            </a:r>
            <a:endParaRPr lang="ru-RU" altLang="ru-RU" sz="1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altLang="ru-RU" sz="1050" dirty="0">
              <a:latin typeface="Times New Roman"/>
              <a:ea typeface="Times New Roman"/>
            </a:endParaRPr>
          </a:p>
          <a:p>
            <a:endParaRPr lang="ru-RU" altLang="ru-RU" sz="1200" dirty="0">
              <a:effectLst/>
              <a:latin typeface="Times New Roman"/>
              <a:ea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47664" y="254581"/>
            <a:ext cx="10951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b="1" cap="all" dirty="0" smtClean="0">
                <a:latin typeface="Times New Roman"/>
                <a:ea typeface="Times New Roman"/>
              </a:rPr>
              <a:t>МОПОТ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679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08720"/>
            <a:ext cx="5832648" cy="5112567"/>
          </a:xfrm>
        </p:spPr>
        <p:txBody>
          <a:bodyPr>
            <a:noAutofit/>
          </a:bodyPr>
          <a:lstStyle/>
          <a:p>
            <a:pPr algn="ctr">
              <a:lnSpc>
                <a:spcPts val="1400"/>
              </a:lnSpc>
              <a:spcBef>
                <a:spcPts val="1200"/>
              </a:spcBef>
            </a:pPr>
            <a:r>
              <a:rPr lang="ru-RU" altLang="ru-RU" sz="1500" b="1" cap="all" dirty="0">
                <a:solidFill>
                  <a:srgbClr val="FF0000"/>
                </a:solidFill>
                <a:latin typeface="Times New Roman"/>
                <a:ea typeface="Times New Roman"/>
              </a:rPr>
              <a:t>правила </a:t>
            </a:r>
            <a:r>
              <a:rPr lang="ru-RU" altLang="ru-RU" sz="1500" b="1" dirty="0">
                <a:solidFill>
                  <a:srgbClr val="FF0000"/>
                </a:solidFill>
                <a:latin typeface="Times New Roman"/>
                <a:ea typeface="Times New Roman"/>
              </a:rPr>
              <a:t>ПО ОХРАНЕ ТРУДА </a:t>
            </a:r>
          </a:p>
          <a:p>
            <a:pPr algn="ctr">
              <a:lnSpc>
                <a:spcPts val="1800"/>
              </a:lnSpc>
              <a:spcAft>
                <a:spcPts val="0"/>
              </a:spcAft>
            </a:pPr>
            <a:endParaRPr lang="ru-RU" sz="1500" dirty="0" smtClean="0">
              <a:latin typeface="+mj-lt"/>
              <a:ea typeface="Calibri"/>
              <a:cs typeface="Times New Roman"/>
            </a:endParaRPr>
          </a:p>
          <a:p>
            <a:pPr algn="ctr">
              <a:lnSpc>
                <a:spcPts val="1800"/>
              </a:lnSpc>
              <a:spcAft>
                <a:spcPts val="0"/>
              </a:spcAft>
            </a:pPr>
            <a:r>
              <a:rPr lang="ru-RU" sz="1500" dirty="0" smtClean="0">
                <a:latin typeface="+mj-lt"/>
                <a:ea typeface="Calibri"/>
                <a:cs typeface="Times New Roman"/>
              </a:rPr>
              <a:t>ГЛАВА </a:t>
            </a:r>
            <a:r>
              <a:rPr lang="ru-RU" sz="1500" dirty="0">
                <a:latin typeface="+mj-lt"/>
                <a:ea typeface="Calibri"/>
                <a:cs typeface="Times New Roman"/>
              </a:rPr>
              <a:t>1</a:t>
            </a:r>
          </a:p>
          <a:p>
            <a:pPr algn="ctr">
              <a:lnSpc>
                <a:spcPts val="1800"/>
              </a:lnSpc>
              <a:spcAft>
                <a:spcPts val="0"/>
              </a:spcAft>
            </a:pPr>
            <a:r>
              <a:rPr lang="ru-RU" sz="1500" dirty="0">
                <a:latin typeface="+mj-lt"/>
                <a:ea typeface="Calibri"/>
                <a:cs typeface="Times New Roman"/>
              </a:rPr>
              <a:t>ОБЩИЕ </a:t>
            </a:r>
            <a:r>
              <a:rPr lang="ru-RU" sz="1500" dirty="0" smtClean="0">
                <a:latin typeface="+mj-lt"/>
                <a:ea typeface="Calibri"/>
                <a:cs typeface="Times New Roman"/>
              </a:rPr>
              <a:t>ПОЛОЖЕНИЯ</a:t>
            </a:r>
          </a:p>
          <a:p>
            <a:pPr algn="ctr">
              <a:lnSpc>
                <a:spcPts val="1800"/>
              </a:lnSpc>
              <a:spcAft>
                <a:spcPts val="0"/>
              </a:spcAft>
            </a:pPr>
            <a:endParaRPr lang="ru-RU" sz="1500" dirty="0">
              <a:latin typeface="+mj-lt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+mj-lt"/>
                <a:ea typeface="Times New Roman"/>
              </a:rPr>
              <a:t>1. Настоящие Правила по охране труда устанавливают требования по охране труда.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+mj-lt"/>
                <a:ea typeface="Calibri"/>
                <a:cs typeface="Times New Roman"/>
              </a:rPr>
              <a:t>2. </a:t>
            </a:r>
            <a:r>
              <a:rPr lang="ru-RU" b="1" dirty="0">
                <a:latin typeface="+mj-lt"/>
                <a:ea typeface="Calibri"/>
                <a:cs typeface="Times New Roman"/>
              </a:rPr>
              <a:t>Требования по охране труда</a:t>
            </a:r>
            <a:r>
              <a:rPr lang="ru-RU" dirty="0">
                <a:latin typeface="+mj-lt"/>
                <a:ea typeface="Calibri"/>
                <a:cs typeface="Times New Roman"/>
              </a:rPr>
              <a:t>, содержащиеся в настоящих Правилах, направлены на обеспечение </a:t>
            </a:r>
            <a:r>
              <a:rPr lang="ru-RU" dirty="0" smtClean="0">
                <a:latin typeface="+mj-lt"/>
                <a:ea typeface="Calibri"/>
                <a:cs typeface="Times New Roman"/>
              </a:rPr>
              <a:t>здоровых и безопасных </a:t>
            </a:r>
            <a:r>
              <a:rPr lang="ru-RU" dirty="0">
                <a:latin typeface="+mj-lt"/>
                <a:ea typeface="Calibri"/>
                <a:cs typeface="Times New Roman"/>
              </a:rPr>
              <a:t>условий труда</a:t>
            </a:r>
            <a:r>
              <a:rPr lang="ru-RU" b="1" dirty="0">
                <a:latin typeface="+mj-lt"/>
                <a:ea typeface="Calibri"/>
                <a:cs typeface="Times New Roman"/>
              </a:rPr>
              <a:t> </a:t>
            </a:r>
            <a:r>
              <a:rPr lang="ru-RU" b="1" dirty="0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работающих</a:t>
            </a:r>
            <a:r>
              <a:rPr lang="ru-RU" dirty="0">
                <a:latin typeface="+mj-lt"/>
                <a:ea typeface="Calibri"/>
                <a:cs typeface="Times New Roman"/>
              </a:rPr>
              <a:t> в процессе трудовой </a:t>
            </a:r>
            <a:r>
              <a:rPr lang="ru-RU" dirty="0" smtClean="0">
                <a:latin typeface="+mj-lt"/>
                <a:ea typeface="Calibri"/>
                <a:cs typeface="Times New Roman"/>
              </a:rPr>
              <a:t>деятельности и распространяются </a:t>
            </a:r>
            <a:r>
              <a:rPr lang="ru-RU" dirty="0">
                <a:latin typeface="+mj-lt"/>
                <a:ea typeface="Calibri"/>
                <a:cs typeface="Times New Roman"/>
              </a:rPr>
              <a:t>на </a:t>
            </a:r>
            <a:r>
              <a:rPr lang="ru-RU" b="1" dirty="0">
                <a:solidFill>
                  <a:srgbClr val="FF0000"/>
                </a:solidFill>
                <a:latin typeface="+mj-lt"/>
                <a:ea typeface="Calibri"/>
                <a:cs typeface="Times New Roman"/>
              </a:rPr>
              <a:t>работодателей</a:t>
            </a:r>
            <a:r>
              <a:rPr lang="ru-RU" dirty="0">
                <a:latin typeface="+mj-lt"/>
                <a:ea typeface="Calibri"/>
                <a:cs typeface="Times New Roman"/>
              </a:rPr>
              <a:t> независимо от их организационно-правовых </a:t>
            </a:r>
            <a:r>
              <a:rPr lang="ru-RU" dirty="0" smtClean="0">
                <a:latin typeface="+mj-lt"/>
                <a:ea typeface="Calibri"/>
                <a:cs typeface="Times New Roman"/>
              </a:rPr>
              <a:t>форм и форм </a:t>
            </a:r>
            <a:r>
              <a:rPr lang="ru-RU" dirty="0">
                <a:latin typeface="+mj-lt"/>
                <a:ea typeface="Calibri"/>
                <a:cs typeface="Times New Roman"/>
              </a:rPr>
              <a:t>собственности, осуществляющих различные виды экономической деятельности.</a:t>
            </a:r>
          </a:p>
          <a:p>
            <a:endParaRPr lang="ru-RU" sz="1200" dirty="0">
              <a:latin typeface="+mj-lt"/>
            </a:endParaRPr>
          </a:p>
          <a:p>
            <a:endParaRPr lang="ru-RU" sz="1200" b="1" dirty="0"/>
          </a:p>
          <a:p>
            <a:endParaRPr lang="ru-RU" sz="1200" b="1" dirty="0"/>
          </a:p>
          <a:p>
            <a:endParaRPr lang="ru-RU" sz="1200" b="1" dirty="0"/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3187149957"/>
              </p:ext>
            </p:extLst>
          </p:nvPr>
        </p:nvGraphicFramePr>
        <p:xfrm>
          <a:off x="6300192" y="1124744"/>
          <a:ext cx="2736304" cy="5076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8575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1052513"/>
            <a:ext cx="8229600" cy="7921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sz="1800" dirty="0"/>
              <a:t>Правила по охране труда </a:t>
            </a:r>
            <a:br>
              <a:rPr sz="1800" dirty="0"/>
            </a:br>
            <a:r>
              <a:rPr sz="1800" dirty="0"/>
              <a:t>(постановление </a:t>
            </a:r>
            <a:r>
              <a:rPr sz="1800" dirty="0" smtClean="0"/>
              <a:t>Минтруда</a:t>
            </a:r>
            <a:r>
              <a:rPr lang="ru-RU" sz="1800" dirty="0" smtClean="0"/>
              <a:t> и </a:t>
            </a:r>
            <a:r>
              <a:rPr sz="1800" dirty="0" smtClean="0"/>
              <a:t>соцзащиты </a:t>
            </a:r>
            <a:r>
              <a:rPr sz="1800" dirty="0"/>
              <a:t>от 01.07.2021 </a:t>
            </a:r>
            <a:r>
              <a:rPr lang="ru-RU" sz="1800" dirty="0" smtClean="0"/>
              <a:t>№ </a:t>
            </a:r>
            <a:r>
              <a:rPr sz="1800" dirty="0" smtClean="0"/>
              <a:t>53) </a:t>
            </a:r>
            <a:br>
              <a:rPr sz="1800" dirty="0" smtClean="0"/>
            </a:br>
            <a:r>
              <a:rPr sz="900" dirty="0" smtClean="0"/>
              <a:t/>
            </a:r>
            <a:br>
              <a:rPr sz="900" dirty="0" smtClean="0"/>
            </a:br>
            <a:r>
              <a:rPr sz="1800" dirty="0" smtClean="0"/>
              <a:t>ГЛАВА </a:t>
            </a:r>
            <a:r>
              <a:rPr sz="1800" dirty="0"/>
              <a:t>1 </a:t>
            </a:r>
            <a:r>
              <a:rPr sz="2200" dirty="0"/>
              <a:t>«Общие положения»</a:t>
            </a:r>
            <a:endParaRPr dirty="0"/>
          </a:p>
        </p:txBody>
      </p:sp>
      <p:sp>
        <p:nvSpPr>
          <p:cNvPr id="47107" name="Объект 2"/>
          <p:cNvSpPr>
            <a:spLocks noGrp="1"/>
          </p:cNvSpPr>
          <p:nvPr>
            <p:ph idx="1"/>
          </p:nvPr>
        </p:nvSpPr>
        <p:spPr>
          <a:xfrm>
            <a:off x="539750" y="2060575"/>
            <a:ext cx="8280400" cy="4321175"/>
          </a:xfrm>
        </p:spPr>
        <p:txBody>
          <a:bodyPr>
            <a:normAutofit lnSpcReduction="10000"/>
          </a:bodyPr>
          <a:lstStyle/>
          <a:p>
            <a:r>
              <a:rPr lang="ru-RU" alt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производственное </a:t>
            </a:r>
            <a:r>
              <a:rPr lang="ru-RU" alt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оборудование – </a:t>
            </a:r>
            <a:r>
              <a:rPr lang="ru-RU" altLang="ru-RU" dirty="0" smtClean="0">
                <a:latin typeface="Times New Roman" panose="02020603050405020304" pitchFamily="18" charset="0"/>
                <a:cs typeface="Calibri" panose="020F0502020204030204" pitchFamily="34" charset="0"/>
              </a:rPr>
              <a:t>совокупность </a:t>
            </a:r>
            <a:r>
              <a:rPr lang="ru-RU" altLang="ru-RU" dirty="0">
                <a:latin typeface="Times New Roman" panose="02020603050405020304" pitchFamily="18" charset="0"/>
                <a:cs typeface="Calibri" panose="020F0502020204030204" pitchFamily="34" charset="0"/>
              </a:rPr>
              <a:t>различного рода </a:t>
            </a:r>
            <a:r>
              <a:rPr lang="ru-RU" altLang="ru-RU" dirty="0" smtClean="0">
                <a:latin typeface="Times New Roman" panose="02020603050405020304" pitchFamily="18" charset="0"/>
                <a:cs typeface="Calibri" panose="020F0502020204030204" pitchFamily="34" charset="0"/>
              </a:rPr>
              <a:t>машин и механизмов</a:t>
            </a:r>
            <a:r>
              <a:rPr lang="ru-RU" altLang="ru-RU" dirty="0">
                <a:latin typeface="Times New Roman" panose="02020603050405020304" pitchFamily="18" charset="0"/>
                <a:cs typeface="Calibri" panose="020F0502020204030204" pitchFamily="34" charset="0"/>
              </a:rPr>
              <a:t>, оказывающих в процессе производства продукции непосредственное механическое, термическое или химическое воздействие на предмет труда;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производственный </a:t>
            </a:r>
            <a:r>
              <a:rPr lang="ru-RU" alt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процесс – </a:t>
            </a:r>
            <a:r>
              <a:rPr lang="ru-RU" altLang="ru-RU" dirty="0" smtClean="0">
                <a:latin typeface="Times New Roman" panose="02020603050405020304" pitchFamily="18" charset="0"/>
                <a:cs typeface="Calibri" panose="020F0502020204030204" pitchFamily="34" charset="0"/>
              </a:rPr>
              <a:t>совокупность технологических и иных </a:t>
            </a:r>
            <a:r>
              <a:rPr lang="ru-RU" altLang="ru-RU" dirty="0">
                <a:latin typeface="Times New Roman" panose="02020603050405020304" pitchFamily="18" charset="0"/>
                <a:cs typeface="Calibri" panose="020F0502020204030204" pitchFamily="34" charset="0"/>
              </a:rPr>
              <a:t>необходимых для производства процессов, рабочих (производственных) операций, включая трудовую </a:t>
            </a:r>
            <a:r>
              <a:rPr lang="ru-RU" altLang="ru-RU" dirty="0" smtClean="0">
                <a:latin typeface="Times New Roman" panose="02020603050405020304" pitchFamily="18" charset="0"/>
                <a:cs typeface="Calibri" panose="020F0502020204030204" pitchFamily="34" charset="0"/>
              </a:rPr>
              <a:t>деятельность и трудовые </a:t>
            </a:r>
            <a:r>
              <a:rPr lang="ru-RU" altLang="ru-RU" dirty="0">
                <a:latin typeface="Times New Roman" panose="02020603050405020304" pitchFamily="18" charset="0"/>
                <a:cs typeface="Calibri" panose="020F0502020204030204" pitchFamily="34" charset="0"/>
              </a:rPr>
              <a:t>функции </a:t>
            </a:r>
            <a:r>
              <a:rPr lang="ru-RU" altLang="ru-RU" dirty="0" smtClean="0">
                <a:latin typeface="Times New Roman" panose="02020603050405020304" pitchFamily="18" charset="0"/>
                <a:cs typeface="Calibri" panose="020F0502020204030204" pitchFamily="34" charset="0"/>
              </a:rPr>
              <a:t>работающих…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sz="1200" i="1" dirty="0">
                <a:latin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b="1" i="1" dirty="0" smtClean="0">
                <a:latin typeface="Times New Roman" panose="02020603050405020304" pitchFamily="18" charset="0"/>
                <a:cs typeface="Calibri" panose="020F0502020204030204" pitchFamily="34" charset="0"/>
              </a:rPr>
              <a:t>Справочно.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i="1" dirty="0" smtClean="0">
                <a:latin typeface="Times New Roman" panose="02020603050405020304" pitchFamily="18" charset="0"/>
                <a:cs typeface="Calibri" panose="020F0502020204030204" pitchFamily="34" charset="0"/>
              </a:rPr>
              <a:t>Т</a:t>
            </a:r>
            <a:r>
              <a:rPr lang="ru-RU" alt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ехнологический процесс – часть </a:t>
            </a:r>
            <a:r>
              <a:rPr lang="ru-RU" alt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производственного процесса, содержащая целенаправленные действия по получению, </a:t>
            </a:r>
            <a:r>
              <a:rPr lang="ru-RU" alt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изменению и (</a:t>
            </a:r>
            <a:r>
              <a:rPr lang="ru-RU" alt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или) определению свойств, состояния, состава обращающихся в нем веществ, материалов, продукции, других </a:t>
            </a:r>
            <a:r>
              <a:rPr lang="ru-RU" alt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предметов и результатов </a:t>
            </a:r>
            <a:r>
              <a:rPr lang="ru-RU" alt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труда </a:t>
            </a:r>
            <a:r>
              <a:rPr lang="ru-RU" alt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altLang="ru-RU" i="1" dirty="0" smtClean="0">
                <a:latin typeface="Times New Roman" panose="02020603050405020304" pitchFamily="18" charset="0"/>
                <a:cs typeface="Calibri" panose="020F0502020204030204" pitchFamily="34" charset="0"/>
              </a:rPr>
              <a:t>п. 62 </a:t>
            </a:r>
            <a:r>
              <a:rPr lang="ru-RU" altLang="ru-RU" i="1" dirty="0">
                <a:latin typeface="Times New Roman" panose="02020603050405020304" pitchFamily="18" charset="0"/>
                <a:cs typeface="Calibri" panose="020F0502020204030204" pitchFamily="34" charset="0"/>
              </a:rPr>
              <a:t>общих требований пожарной </a:t>
            </a:r>
            <a:r>
              <a:rPr lang="ru-RU" altLang="ru-RU" i="1" dirty="0" smtClean="0">
                <a:latin typeface="Times New Roman" panose="02020603050405020304" pitchFamily="18" charset="0"/>
                <a:cs typeface="Calibri" panose="020F0502020204030204" pitchFamily="34" charset="0"/>
              </a:rPr>
              <a:t>безопасности к содержанию и эксплуатации </a:t>
            </a:r>
            <a:r>
              <a:rPr lang="ru-RU" altLang="ru-RU" i="1" dirty="0">
                <a:latin typeface="Times New Roman" panose="02020603050405020304" pitchFamily="18" charset="0"/>
                <a:cs typeface="Calibri" panose="020F0502020204030204" pitchFamily="34" charset="0"/>
              </a:rPr>
              <a:t>капитальных строений (зданий, сооружений), изолированных </a:t>
            </a:r>
            <a:r>
              <a:rPr lang="ru-RU" altLang="ru-RU" i="1" dirty="0" smtClean="0">
                <a:latin typeface="Times New Roman" panose="02020603050405020304" pitchFamily="18" charset="0"/>
                <a:cs typeface="Calibri" panose="020F0502020204030204" pitchFamily="34" charset="0"/>
              </a:rPr>
              <a:t>помещений и иных </a:t>
            </a:r>
            <a:r>
              <a:rPr lang="ru-RU" altLang="ru-RU" i="1" dirty="0">
                <a:latin typeface="Times New Roman" panose="02020603050405020304" pitchFamily="18" charset="0"/>
                <a:cs typeface="Calibri" panose="020F0502020204030204" pitchFamily="34" charset="0"/>
              </a:rPr>
              <a:t>объектов, принадлежащих субъектам хозяйствования, утвержденных Декретом </a:t>
            </a:r>
            <a:r>
              <a:rPr lang="ru-RU" altLang="ru-RU" i="1" dirty="0" smtClean="0">
                <a:latin typeface="Times New Roman" panose="02020603050405020304" pitchFamily="18" charset="0"/>
                <a:cs typeface="Calibri" panose="020F0502020204030204" pitchFamily="34" charset="0"/>
              </a:rPr>
              <a:t>№ 7).</a:t>
            </a:r>
            <a:endParaRPr lang="ru-RU" alt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41313"/>
            <a:endParaRPr lang="ru-RU" alt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1BB2E34-3175-4C57-BD76-F3B7A5B79C8D}" type="slidenum">
              <a:rPr lang="ru-RU" altLang="ru-RU">
                <a:solidFill>
                  <a:srgbClr val="898989"/>
                </a:solidFill>
              </a:rPr>
              <a:pPr eaLnBrk="1" hangingPunct="1"/>
              <a:t>8</a:t>
            </a:fld>
            <a:endParaRPr lang="ru-RU" altLang="ru-RU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67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1052513"/>
            <a:ext cx="8229600" cy="7921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sz="2000" dirty="0"/>
              <a:t>Правила по охране труда </a:t>
            </a:r>
            <a:br>
              <a:rPr sz="2000" dirty="0"/>
            </a:br>
            <a:r>
              <a:rPr sz="2000" dirty="0"/>
              <a:t>(постановление </a:t>
            </a:r>
            <a:r>
              <a:rPr sz="2000" dirty="0" smtClean="0"/>
              <a:t>Минтруда</a:t>
            </a:r>
            <a:r>
              <a:rPr lang="ru-RU" sz="2000" dirty="0" smtClean="0"/>
              <a:t> и </a:t>
            </a:r>
            <a:r>
              <a:rPr sz="2000" dirty="0" smtClean="0"/>
              <a:t>соцзащиты </a:t>
            </a:r>
            <a:r>
              <a:rPr sz="2000" dirty="0"/>
              <a:t>от 01.07.2021 </a:t>
            </a:r>
            <a:r>
              <a:rPr lang="ru-RU" sz="2000" dirty="0" smtClean="0"/>
              <a:t>№ </a:t>
            </a:r>
            <a:r>
              <a:rPr sz="2000" dirty="0" smtClean="0"/>
              <a:t>53)</a:t>
            </a:r>
            <a:br>
              <a:rPr sz="2000" dirty="0" smtClean="0"/>
            </a:br>
            <a:r>
              <a:rPr sz="800" dirty="0" smtClean="0"/>
              <a:t> </a:t>
            </a:r>
            <a:r>
              <a:rPr sz="2000" dirty="0"/>
              <a:t/>
            </a:r>
            <a:br>
              <a:rPr sz="2000" dirty="0"/>
            </a:br>
            <a:r>
              <a:rPr sz="2000" dirty="0"/>
              <a:t>ГЛАВА 1 «Общие положения»</a:t>
            </a:r>
            <a:endParaRPr dirty="0"/>
          </a:p>
        </p:txBody>
      </p:sp>
      <p:sp>
        <p:nvSpPr>
          <p:cNvPr id="49155" name="Объект 2"/>
          <p:cNvSpPr>
            <a:spLocks noGrp="1"/>
          </p:cNvSpPr>
          <p:nvPr>
            <p:ph idx="1"/>
          </p:nvPr>
        </p:nvSpPr>
        <p:spPr>
          <a:xfrm>
            <a:off x="395288" y="2205038"/>
            <a:ext cx="8353425" cy="4319587"/>
          </a:xfrm>
        </p:spPr>
        <p:txBody>
          <a:bodyPr>
            <a:normAutofit/>
          </a:bodyPr>
          <a:lstStyle/>
          <a:p>
            <a:pPr marL="457200">
              <a:lnSpc>
                <a:spcPct val="105000"/>
              </a:lnSpc>
            </a:pPr>
            <a:r>
              <a:rPr lang="ru-RU" alt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Включена норма </a:t>
            </a:r>
            <a:r>
              <a:rPr lang="ru-RU" alt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ст. 29 </a:t>
            </a:r>
            <a:r>
              <a:rPr lang="ru-RU" alt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Закона об охране труда об установлении режима работы при неблагоприятных погодных (метеорологических) условиях </a:t>
            </a:r>
            <a:r>
              <a:rPr lang="ru-RU" alt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(п. 14 </a:t>
            </a:r>
            <a:r>
              <a:rPr lang="ru-RU" alt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Правил </a:t>
            </a:r>
            <a:r>
              <a:rPr lang="ru-RU" alt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№ 53</a:t>
            </a:r>
            <a:r>
              <a:rPr lang="ru-RU" alt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altLang="ru-RU" sz="16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90000"/>
              </a:lnSpc>
            </a:pPr>
            <a:r>
              <a:rPr lang="ru-RU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alt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90000"/>
              </a:lnSpc>
            </a:pPr>
            <a:r>
              <a:rPr lang="ru-RU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14. Работникам, выполняющим работы на открытом воздухе или в закрытых необогреваемых </a:t>
            </a:r>
            <a:r>
              <a:rPr lang="ru-RU" alt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помещениях в холодный период года</a:t>
            </a:r>
            <a:r>
              <a:rPr lang="ru-RU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 также отдельные виды работ, </a:t>
            </a:r>
            <a:r>
              <a:rPr lang="ru-RU" alt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наряду с перерывом </a:t>
            </a:r>
            <a:r>
              <a:rPr lang="ru-RU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</a:t>
            </a:r>
            <a:r>
              <a:rPr lang="ru-RU" alt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отдыха и питания </a:t>
            </a:r>
            <a:r>
              <a:rPr lang="ru-RU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предоставляются дополнительные специальные перерывы в течение рабочего дня, включаемые в рабочее время (перерывы для обогревания, отдыха на </a:t>
            </a:r>
            <a:r>
              <a:rPr lang="ru-RU" alt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погрузочно-разгрузочных и других </a:t>
            </a:r>
            <a:r>
              <a:rPr lang="ru-RU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работах). </a:t>
            </a:r>
            <a:r>
              <a:rPr lang="ru-RU" alt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Виды этих работ, </a:t>
            </a:r>
            <a:r>
              <a:rPr lang="ru-RU" alt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продолжительность и порядок </a:t>
            </a:r>
            <a:r>
              <a:rPr lang="ru-RU" alt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предоставления таких перерывов определяются правилами внутреннего трудового </a:t>
            </a:r>
            <a:r>
              <a:rPr lang="ru-RU" alt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распорядка и (</a:t>
            </a:r>
            <a:r>
              <a:rPr lang="ru-RU" alt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или) коллективным договором</a:t>
            </a:r>
            <a:r>
              <a:rPr lang="ru-RU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>
              <a:lnSpc>
                <a:spcPct val="90000"/>
              </a:lnSpc>
            </a:pPr>
            <a:r>
              <a:rPr lang="ru-RU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работников, указанных в части первой настоящего пункта, наниматель </a:t>
            </a:r>
            <a:r>
              <a:rPr lang="ru-RU" alt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устанавливает режим работы</a:t>
            </a:r>
            <a:r>
              <a:rPr lang="ru-RU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исключающий причинение вреда их </a:t>
            </a:r>
            <a:r>
              <a:rPr lang="ru-RU" alt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жизни и здоровью </a:t>
            </a:r>
            <a:r>
              <a:rPr lang="ru-RU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сильной </a:t>
            </a:r>
            <a:r>
              <a:rPr lang="ru-RU" alt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жаре и сильном </a:t>
            </a:r>
            <a:r>
              <a:rPr lang="ru-RU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морозе.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2BF2A1B-38DD-4497-947B-D84A670006AA}" type="slidenum">
              <a:rPr lang="ru-RU" altLang="ru-RU">
                <a:solidFill>
                  <a:srgbClr val="898989"/>
                </a:solidFill>
              </a:rPr>
              <a:pPr eaLnBrk="1" hangingPunct="1"/>
              <a:t>9</a:t>
            </a:fld>
            <a:endParaRPr lang="ru-RU" altLang="ru-RU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45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4655</TotalTime>
  <Words>737</Words>
  <Application>Microsoft Office PowerPoint</Application>
  <PresentationFormat>Экран (4:3)</PresentationFormat>
  <Paragraphs>365</Paragraphs>
  <Slides>42</Slides>
  <Notes>37</Notes>
  <HiddenSlides>1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8" baseType="lpstr">
      <vt:lpstr>Arial</vt:lpstr>
      <vt:lpstr>Calibri</vt:lpstr>
      <vt:lpstr>Calibri Light</vt:lpstr>
      <vt:lpstr>Times New Roman</vt:lpstr>
      <vt:lpstr>Wingdings</vt:lpstr>
      <vt:lpstr>Тема1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Правила по охране труда  (постановление Минтруда и соцзащиты от 01.07.2021 № 53)   ГЛАВА 1 «Общие положения»</vt:lpstr>
      <vt:lpstr>Правила по охране труда  (постановление Минтруда и соцзащиты от 01.07.2021 № 53)   ГЛАВА 1 «Общие положения»</vt:lpstr>
      <vt:lpstr>Правила по охране труда  (постановление Минтруда и соцзащиты от 01.07.2021 № 53)   ГЛАВА 1 «Общие положения»</vt:lpstr>
      <vt:lpstr>Правила по охране труда  (постановление Минтруда и соцзащиты от 01.07.2021 № 53) ГЛАВА 2 «Организация работы по охране труда»</vt:lpstr>
      <vt:lpstr>Закон Республики Беларусь «Об изменении Закона Республики Беларусь «Об охране труда»</vt:lpstr>
      <vt:lpstr>Презентация PowerPoint</vt:lpstr>
      <vt:lpstr>Правила по охране труда  (постановление Минтруда и соцзащиты от 01.07.2021 № 53)   ГЛАВА 2 «Организация работы по охране труда»</vt:lpstr>
      <vt:lpstr>Правила по охране труда  (постановление Минтруда и соцзащиты от 01.07.2021 № 53)   ГЛАВА 2 «Организация работы по охране труда»</vt:lpstr>
      <vt:lpstr>Правила по охране труда  (постановление Минтруда и соцзащиты от 01.07.2021 № 53)   ГЛАВА 4 «Требования к зданиям, сооружениям и помещениям»</vt:lpstr>
      <vt:lpstr>Презентация PowerPoint</vt:lpstr>
      <vt:lpstr>Правила по охране труда  (постановление Минтруда и соцзащиты от 01.07.2021 № 53)   ГЛАВА 4 «Требования к зданиям, сооружениям и помещениям»</vt:lpstr>
      <vt:lpstr>Правила по охране труда  (постановление Минтруда и соцзащиты от 01.07.2021 № 53)   ГЛАВА 5 «Санитарно-бытовое обслуживание работающих»</vt:lpstr>
      <vt:lpstr>Правила по охране труда  (постановление Минтруда и соцзащиты от 01.07.2021 № 53)   ГЛАВА 6 «Требования к системам отопления, вентиляции и кондиционирования»</vt:lpstr>
      <vt:lpstr>Правила по охране труда  (постановление Минтруда и соцзащиты от 01.07.2021 № 53)   ГЛАВА 6 «Требования к системам отопления, вентиляции и кондиционирования»</vt:lpstr>
      <vt:lpstr>Правила по охране труда  (постановление Минтруда и соцзащиты от 01.07.2021 № 53)   ГЛАВА 5 «Требования к производственным процессам. Выполнение работ с повышенной опасностью»</vt:lpstr>
      <vt:lpstr>Закон Республики Беларусь «Об изменении Закона Республики Беларусь «Об охране труда»</vt:lpstr>
      <vt:lpstr>Закон Республики Беларусь «Об изменении Закона Республики Беларусь «Об охране труда»</vt:lpstr>
      <vt:lpstr>Правила по охране труда  (постановление Минтруда и соцзащиты от 01.07.2021 № 53)   ГЛАВА 7 «Требования к производственным процессам. Выполнение работ с повышенной опасностью»</vt:lpstr>
      <vt:lpstr>Правила по охране труда  (постановление Минтруда и соцзащиты от 01.07.2021 № 53)   ГЛАВА 7 «Требования к производственным процессам. Выполнение работ с повышенной опасностью»</vt:lpstr>
      <vt:lpstr>Правила по охране труда  (постановление Минтруда и соцзащиты от 01.07.2021 № 53)   ГЛАВА 7 «Требования к производственным процессам. Выполнение работ с повышенной опасностью»</vt:lpstr>
      <vt:lpstr>Правила по охране труда  (постановление Минтруда и соцзащиты от 01.07.2021 № 53)   ГЛАВА 7 «Требования к производственным процессам. Выполнение работ с повышенной опасностью»</vt:lpstr>
      <vt:lpstr>Правила по охране труда  (постановление Минтруда и соцзащиты от 01.07.2021 № 53)   ГЛАВА 7 «Требования к производственным процессам. Выполнение работ с повышенной опасностью»</vt:lpstr>
      <vt:lpstr>Правила по охране труда  (постановление Минтруда и соцзащиты от 01.07.2021 № 53)   ГЛАВА 8 «Требования при эксплуатации оборудования и организации рабочих мест»</vt:lpstr>
      <vt:lpstr>Презентация PowerPoint</vt:lpstr>
      <vt:lpstr>Правила по охране труда  (постановление Минтруда и соцзащиты от 01.07.2021 № 53)   ГЛАВА 8 «Требования при эксплуатации оборудования и организации рабочих мест»</vt:lpstr>
      <vt:lpstr>Правила по охране труда  (постановление Минтруда и соцзащиты от 01.07.2021 № 53)   ГЛАВА 8 «Требования при эксплуатации оборудования и организации рабочих мест»</vt:lpstr>
      <vt:lpstr>Правила по охране труда  (постановление Минтруда и соцзащиты от 01.07.2021 № 53)   ГЛАВА 9 «Требования при выполнении слесарных, слесарно-сборочных и столярных работ, выполняемых вручную»</vt:lpstr>
      <vt:lpstr>Презентация PowerPoint</vt:lpstr>
      <vt:lpstr>Правила по охране труда  (постановление Минтруда и соцзащиты от 01.07.2021 № 53)   ГЛАВА 10 «Требования при работе с ручной пневматической машиной, ручным электромеханическим инструментом, переносными электрическими светильниками, разделительными трансформаторами»</vt:lpstr>
      <vt:lpstr>Презентация PowerPoint</vt:lpstr>
      <vt:lpstr>Правила по охране труда  (постановление Минтруда и соцзащиты от 01.07.2021 № 53)   ГЛАВА 10 «Требования при работе с ручной пневматической машиной, ручным электромеханическим инструментом, переносными электрическими светильниками, разделительными трансформаторами»</vt:lpstr>
      <vt:lpstr>Правила по охране труда  (постановление Минтруда и соцзащиты от 01.07.2021 № 53)   ГЛАВА 10 «Требования при работе с ручной пневматической машиной, ручным электромеханическим инструментом, переносными электрическими светильниками, разделительными трансформаторами»</vt:lpstr>
      <vt:lpstr>Правила по охране труда  (постановление Минтруда и соцзащиты от 01.07.2021 № 53)   ГЛАВА 11 «Эксплуатация транспортных средств»</vt:lpstr>
      <vt:lpstr>Правила по охране труда  (постановление Минтруда и соцзащиты от 01.07.2021 № 53)   ГЛАВА 13 «Требования при работе с химическими веществами»</vt:lpstr>
      <vt:lpstr>Презентация PowerPoint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Правовые основы взаимодействия с ГИС «Регистр населения»</dc:title>
  <dc:creator>Стригалева Ольга Леонидовна</dc:creator>
  <cp:lastModifiedBy>Ira</cp:lastModifiedBy>
  <cp:revision>151</cp:revision>
  <cp:lastPrinted>2021-12-22T12:15:21Z</cp:lastPrinted>
  <dcterms:created xsi:type="dcterms:W3CDTF">2021-10-27T07:27:32Z</dcterms:created>
  <dcterms:modified xsi:type="dcterms:W3CDTF">2021-12-28T13:59:32Z</dcterms:modified>
</cp:coreProperties>
</file>